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7"/>
  </p:handoutMasterIdLst>
  <p:sldIdLst>
    <p:sldId id="257" r:id="rId2"/>
    <p:sldId id="259" r:id="rId3"/>
    <p:sldId id="281" r:id="rId4"/>
    <p:sldId id="299" r:id="rId5"/>
    <p:sldId id="310" r:id="rId6"/>
    <p:sldId id="301" r:id="rId7"/>
    <p:sldId id="311" r:id="rId8"/>
    <p:sldId id="333" r:id="rId9"/>
    <p:sldId id="306" r:id="rId10"/>
    <p:sldId id="312" r:id="rId11"/>
    <p:sldId id="307" r:id="rId12"/>
    <p:sldId id="326" r:id="rId13"/>
    <p:sldId id="331" r:id="rId14"/>
    <p:sldId id="334" r:id="rId15"/>
    <p:sldId id="327" r:id="rId16"/>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9" d="100"/>
          <a:sy n="59" d="100"/>
        </p:scale>
        <p:origin x="96" y="13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8F01D75A-6E79-4D36-9B29-61D93EB47ED9}" type="datetimeFigureOut">
              <a:rPr lang="en-AU" smtClean="0"/>
              <a:t>8/07/2017</a:t>
            </a:fld>
            <a:endParaRPr lang="en-AU"/>
          </a:p>
        </p:txBody>
      </p:sp>
      <p:sp>
        <p:nvSpPr>
          <p:cNvPr id="4" name="Footer Placeholder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AU"/>
          </a:p>
        </p:txBody>
      </p:sp>
      <p:sp>
        <p:nvSpPr>
          <p:cNvPr id="5" name="Slide Number Placehold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D24FC494-C3E1-4B50-B19F-D204552C5E9E}" type="slidenum">
              <a:rPr lang="en-AU" smtClean="0"/>
              <a:t>‹#›</a:t>
            </a:fld>
            <a:endParaRPr lang="en-AU"/>
          </a:p>
        </p:txBody>
      </p:sp>
    </p:spTree>
    <p:extLst>
      <p:ext uri="{BB962C8B-B14F-4D97-AF65-F5344CB8AC3E}">
        <p14:creationId xmlns:p14="http://schemas.microsoft.com/office/powerpoint/2010/main" val="20719234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CCCBC0A-EE5A-4F29-B8B0-F174D17226CF}" type="datetimeFigureOut">
              <a:rPr lang="en-AU" smtClean="0">
                <a:solidFill>
                  <a:prstClr val="black">
                    <a:tint val="75000"/>
                  </a:prstClr>
                </a:solidFill>
              </a:rPr>
              <a:pPr/>
              <a:t>8/07/2017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E0986447-E0C5-477C-8417-62CED7746A8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8173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CCCBC0A-EE5A-4F29-B8B0-F174D17226CF}" type="datetimeFigureOut">
              <a:rPr lang="en-AU" smtClean="0">
                <a:solidFill>
                  <a:prstClr val="black">
                    <a:tint val="75000"/>
                  </a:prstClr>
                </a:solidFill>
              </a:rPr>
              <a:pPr/>
              <a:t>8/07/2017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E0986447-E0C5-477C-8417-62CED7746A8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3959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CCCBC0A-EE5A-4F29-B8B0-F174D17226CF}" type="datetimeFigureOut">
              <a:rPr lang="en-AU" smtClean="0">
                <a:solidFill>
                  <a:prstClr val="black">
                    <a:tint val="75000"/>
                  </a:prstClr>
                </a:solidFill>
              </a:rPr>
              <a:pPr/>
              <a:t>8/07/2017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E0986447-E0C5-477C-8417-62CED7746A8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1568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CCCBC0A-EE5A-4F29-B8B0-F174D17226CF}" type="datetimeFigureOut">
              <a:rPr lang="en-AU" smtClean="0">
                <a:solidFill>
                  <a:prstClr val="black">
                    <a:tint val="75000"/>
                  </a:prstClr>
                </a:solidFill>
              </a:rPr>
              <a:pPr/>
              <a:t>8/07/2017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E0986447-E0C5-477C-8417-62CED7746A8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1794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CCBC0A-EE5A-4F29-B8B0-F174D17226CF}" type="datetimeFigureOut">
              <a:rPr lang="en-AU" smtClean="0">
                <a:solidFill>
                  <a:prstClr val="black">
                    <a:tint val="75000"/>
                  </a:prstClr>
                </a:solidFill>
              </a:rPr>
              <a:pPr/>
              <a:t>8/07/2017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E0986447-E0C5-477C-8417-62CED7746A8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8734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CCCBC0A-EE5A-4F29-B8B0-F174D17226CF}" type="datetimeFigureOut">
              <a:rPr lang="en-AU" smtClean="0">
                <a:solidFill>
                  <a:prstClr val="black">
                    <a:tint val="75000"/>
                  </a:prstClr>
                </a:solidFill>
              </a:rPr>
              <a:pPr/>
              <a:t>8/07/2017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E0986447-E0C5-477C-8417-62CED7746A8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2411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CCCBC0A-EE5A-4F29-B8B0-F174D17226CF}" type="datetimeFigureOut">
              <a:rPr lang="en-AU" smtClean="0">
                <a:solidFill>
                  <a:prstClr val="black">
                    <a:tint val="75000"/>
                  </a:prstClr>
                </a:solidFill>
              </a:rPr>
              <a:pPr/>
              <a:t>8/07/2017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E0986447-E0C5-477C-8417-62CED7746A8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2062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CCCBC0A-EE5A-4F29-B8B0-F174D17226CF}" type="datetimeFigureOut">
              <a:rPr lang="en-AU" smtClean="0">
                <a:solidFill>
                  <a:prstClr val="black">
                    <a:tint val="75000"/>
                  </a:prstClr>
                </a:solidFill>
              </a:rPr>
              <a:pPr/>
              <a:t>8/07/2017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E0986447-E0C5-477C-8417-62CED7746A8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2564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CBC0A-EE5A-4F29-B8B0-F174D17226CF}" type="datetimeFigureOut">
              <a:rPr lang="en-AU" smtClean="0">
                <a:solidFill>
                  <a:prstClr val="black">
                    <a:tint val="75000"/>
                  </a:prstClr>
                </a:solidFill>
              </a:rPr>
              <a:pPr/>
              <a:t>8/07/2017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E0986447-E0C5-477C-8417-62CED7746A8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8074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CCBC0A-EE5A-4F29-B8B0-F174D17226CF}" type="datetimeFigureOut">
              <a:rPr lang="en-AU" smtClean="0">
                <a:solidFill>
                  <a:prstClr val="black">
                    <a:tint val="75000"/>
                  </a:prstClr>
                </a:solidFill>
              </a:rPr>
              <a:pPr/>
              <a:t>8/07/2017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E0986447-E0C5-477C-8417-62CED7746A8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6643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CCBC0A-EE5A-4F29-B8B0-F174D17226CF}" type="datetimeFigureOut">
              <a:rPr lang="en-AU" smtClean="0">
                <a:solidFill>
                  <a:prstClr val="black">
                    <a:tint val="75000"/>
                  </a:prstClr>
                </a:solidFill>
              </a:rPr>
              <a:pPr/>
              <a:t>8/07/2017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E0986447-E0C5-477C-8417-62CED7746A8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7991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CBC0A-EE5A-4F29-B8B0-F174D17226CF}" type="datetimeFigureOut">
              <a:rPr lang="en-AU" smtClean="0">
                <a:solidFill>
                  <a:prstClr val="black">
                    <a:tint val="75000"/>
                  </a:prstClr>
                </a:solidFill>
              </a:rPr>
              <a:pPr/>
              <a:t>8/07/2017</a:t>
            </a:fld>
            <a:endParaRPr lang="en-A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86447-E0C5-477C-8417-62CED7746A8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32625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1540" y="1122363"/>
            <a:ext cx="10308920" cy="2387600"/>
          </a:xfrm>
        </p:spPr>
        <p:txBody>
          <a:bodyPr/>
          <a:lstStyle/>
          <a:p>
            <a:r>
              <a:rPr lang="en-AU" b="1" dirty="0">
                <a:solidFill>
                  <a:schemeClr val="bg1"/>
                </a:solidFill>
                <a:latin typeface="+mn-lt"/>
              </a:rPr>
              <a:t>Full Gospel Business Australia</a:t>
            </a:r>
            <a:br>
              <a:rPr lang="en-AU" b="1" dirty="0">
                <a:solidFill>
                  <a:schemeClr val="bg1"/>
                </a:solidFill>
                <a:latin typeface="+mn-lt"/>
              </a:rPr>
            </a:br>
            <a:r>
              <a:rPr lang="en-AU" b="1" dirty="0">
                <a:solidFill>
                  <a:schemeClr val="bg1"/>
                </a:solidFill>
                <a:latin typeface="+mn-lt"/>
              </a:rPr>
              <a:t>FGBA</a:t>
            </a:r>
            <a:br>
              <a:rPr lang="en-AU" b="1" dirty="0">
                <a:solidFill>
                  <a:srgbClr val="FFFF00"/>
                </a:solidFill>
              </a:rPr>
            </a:br>
            <a:endParaRPr lang="en-AU" sz="4000" b="1" dirty="0">
              <a:solidFill>
                <a:srgbClr val="FFFF00"/>
              </a:solidFill>
            </a:endParaRPr>
          </a:p>
        </p:txBody>
      </p:sp>
      <p:sp>
        <p:nvSpPr>
          <p:cNvPr id="3" name="Subtitle 2"/>
          <p:cNvSpPr>
            <a:spLocks noGrp="1"/>
          </p:cNvSpPr>
          <p:nvPr>
            <p:ph type="subTitle" idx="1"/>
          </p:nvPr>
        </p:nvSpPr>
        <p:spPr>
          <a:xfrm>
            <a:off x="1524000" y="3602038"/>
            <a:ext cx="9144000" cy="2764256"/>
          </a:xfrm>
        </p:spPr>
        <p:txBody>
          <a:bodyPr>
            <a:noAutofit/>
          </a:bodyPr>
          <a:lstStyle/>
          <a:p>
            <a:r>
              <a:rPr lang="en-AU" sz="4000" b="1" dirty="0">
                <a:solidFill>
                  <a:srgbClr val="FFFF00"/>
                </a:solidFill>
              </a:rPr>
              <a:t>♦ MDN I – GOD &amp; SELF ♦</a:t>
            </a:r>
          </a:p>
          <a:p>
            <a:endParaRPr lang="en-AU" sz="4000" b="1" dirty="0">
              <a:solidFill>
                <a:srgbClr val="FFFF00"/>
              </a:solidFill>
            </a:endParaRPr>
          </a:p>
          <a:p>
            <a:r>
              <a:rPr lang="en-AU" sz="4000" b="1" dirty="0">
                <a:solidFill>
                  <a:schemeClr val="bg1"/>
                </a:solidFill>
              </a:rPr>
              <a:t>2017</a:t>
            </a:r>
          </a:p>
          <a:p>
            <a:endParaRPr lang="en-AU" sz="4000" b="1" dirty="0">
              <a:solidFill>
                <a:schemeClr val="bg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0129" y="1"/>
            <a:ext cx="1127539" cy="955589"/>
          </a:xfrm>
          <a:prstGeom prst="rect">
            <a:avLst/>
          </a:prstGeom>
        </p:spPr>
      </p:pic>
    </p:spTree>
    <p:extLst>
      <p:ext uri="{BB962C8B-B14F-4D97-AF65-F5344CB8AC3E}">
        <p14:creationId xmlns:p14="http://schemas.microsoft.com/office/powerpoint/2010/main" val="375112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914400" y="930876"/>
            <a:ext cx="10132541" cy="247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4754" y="6554804"/>
            <a:ext cx="7461800" cy="369332"/>
          </a:xfrm>
          <a:prstGeom prst="rect">
            <a:avLst/>
          </a:prstGeom>
          <a:noFill/>
        </p:spPr>
        <p:txBody>
          <a:bodyPr wrap="square" rtlCol="0">
            <a:spAutoFit/>
          </a:bodyPr>
          <a:lstStyle/>
          <a:p>
            <a:pPr lvl="0">
              <a:defRPr/>
            </a:pPr>
            <a:r>
              <a:rPr kumimoji="0" lang="en-AU" sz="1800" b="1" i="0" u="none" strike="noStrike" kern="0" cap="none" spc="0" normalizeH="0" baseline="0" noProof="0" dirty="0">
                <a:ln>
                  <a:noFill/>
                </a:ln>
                <a:solidFill>
                  <a:schemeClr val="bg1"/>
                </a:solidFill>
                <a:effectLst/>
                <a:uLnTx/>
                <a:uFillTx/>
              </a:rPr>
              <a:t>FGB Australia </a:t>
            </a:r>
            <a:r>
              <a:rPr lang="en-AU" b="1" kern="0" dirty="0">
                <a:solidFill>
                  <a:schemeClr val="bg1"/>
                </a:solidFill>
              </a:rPr>
              <a:t>– MDM - copyright FGB Gatekeepers Singapore</a:t>
            </a:r>
            <a:endParaRPr kumimoji="0" lang="en-AU" sz="1800" b="1" i="0" u="none" strike="noStrike" kern="0" cap="none" spc="0" normalizeH="0" baseline="0" noProof="0" dirty="0">
              <a:ln>
                <a:noFill/>
              </a:ln>
              <a:solidFill>
                <a:schemeClr val="bg1"/>
              </a:solidFill>
              <a:effectLst/>
              <a:uLnTx/>
              <a:uFillTx/>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54" y="6521273"/>
            <a:ext cx="10912187" cy="7200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0129" y="1"/>
            <a:ext cx="1127539" cy="955589"/>
          </a:xfrm>
          <a:prstGeom prst="rect">
            <a:avLst/>
          </a:prstGeom>
        </p:spPr>
      </p:pic>
      <p:pic>
        <p:nvPicPr>
          <p:cNvPr id="2" name="Picture 1">
            <a:extLst>
              <a:ext uri="{FF2B5EF4-FFF2-40B4-BE49-F238E27FC236}">
                <a16:creationId xmlns:a16="http://schemas.microsoft.com/office/drawing/2014/main" id="{0C8BAA3B-D406-4608-9C73-223174061832}"/>
              </a:ext>
            </a:extLst>
          </p:cNvPr>
          <p:cNvPicPr>
            <a:picLocks noChangeAspect="1"/>
          </p:cNvPicPr>
          <p:nvPr/>
        </p:nvPicPr>
        <p:blipFill>
          <a:blip r:embed="rId5"/>
          <a:stretch>
            <a:fillRect/>
          </a:stretch>
        </p:blipFill>
        <p:spPr>
          <a:xfrm>
            <a:off x="1715399" y="0"/>
            <a:ext cx="8761201" cy="6858000"/>
          </a:xfrm>
          <a:prstGeom prst="rect">
            <a:avLst/>
          </a:prstGeom>
        </p:spPr>
      </p:pic>
    </p:spTree>
    <p:extLst>
      <p:ext uri="{BB962C8B-B14F-4D97-AF65-F5344CB8AC3E}">
        <p14:creationId xmlns:p14="http://schemas.microsoft.com/office/powerpoint/2010/main" val="376986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914400" y="930876"/>
            <a:ext cx="10132541" cy="247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4754" y="6554804"/>
            <a:ext cx="7461800" cy="369332"/>
          </a:xfrm>
          <a:prstGeom prst="rect">
            <a:avLst/>
          </a:prstGeom>
          <a:noFill/>
        </p:spPr>
        <p:txBody>
          <a:bodyPr wrap="square" rtlCol="0">
            <a:spAutoFit/>
          </a:bodyPr>
          <a:lstStyle/>
          <a:p>
            <a:pPr lvl="0">
              <a:defRPr/>
            </a:pPr>
            <a:r>
              <a:rPr kumimoji="0" lang="en-AU" sz="1800" b="1" i="0" u="none" strike="noStrike" kern="0" cap="none" spc="0" normalizeH="0" baseline="0" noProof="0" dirty="0">
                <a:ln>
                  <a:noFill/>
                </a:ln>
                <a:solidFill>
                  <a:schemeClr val="bg1"/>
                </a:solidFill>
                <a:effectLst/>
                <a:uLnTx/>
                <a:uFillTx/>
              </a:rPr>
              <a:t>FGB Australia </a:t>
            </a:r>
            <a:r>
              <a:rPr lang="en-AU" b="1" kern="0" dirty="0">
                <a:solidFill>
                  <a:schemeClr val="bg1"/>
                </a:solidFill>
              </a:rPr>
              <a:t>– MDM - copyright FGB Gatekeepers Singapore</a:t>
            </a:r>
            <a:endParaRPr kumimoji="0" lang="en-AU" sz="1800" b="1" i="0" u="none" strike="noStrike" kern="0" cap="none" spc="0" normalizeH="0" baseline="0" noProof="0" dirty="0">
              <a:ln>
                <a:noFill/>
              </a:ln>
              <a:solidFill>
                <a:schemeClr val="bg1"/>
              </a:solidFill>
              <a:effectLst/>
              <a:uLnTx/>
              <a:uFillTx/>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54" y="6521273"/>
            <a:ext cx="10912187" cy="7200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0129" y="1"/>
            <a:ext cx="1127539" cy="955589"/>
          </a:xfrm>
          <a:prstGeom prst="rect">
            <a:avLst/>
          </a:prstGeom>
        </p:spPr>
      </p:pic>
      <p:sp>
        <p:nvSpPr>
          <p:cNvPr id="12" name="Title 5">
            <a:extLst>
              <a:ext uri="{FF2B5EF4-FFF2-40B4-BE49-F238E27FC236}">
                <a16:creationId xmlns:a16="http://schemas.microsoft.com/office/drawing/2014/main" id="{8BE678D0-8F30-4493-809B-0DCECBAB285B}"/>
              </a:ext>
            </a:extLst>
          </p:cNvPr>
          <p:cNvSpPr txBox="1">
            <a:spLocks/>
          </p:cNvSpPr>
          <p:nvPr/>
        </p:nvSpPr>
        <p:spPr>
          <a:xfrm>
            <a:off x="2056370" y="1257300"/>
            <a:ext cx="7848600" cy="1927225"/>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b="1" kern="1200" cap="all" spc="-100" baseline="0">
                <a:solidFill>
                  <a:schemeClr val="accent1">
                    <a:lumMod val="75000"/>
                  </a:schemeClr>
                </a:solidFill>
                <a:latin typeface="Century Gothic"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SG" sz="6000" b="1" i="0" u="none" strike="noStrike" kern="1200" cap="all" spc="-100" normalizeH="0" baseline="0" noProof="0" dirty="0" err="1">
                <a:ln>
                  <a:noFill/>
                </a:ln>
                <a:solidFill>
                  <a:srgbClr val="0F6FC6">
                    <a:lumMod val="75000"/>
                  </a:srgbClr>
                </a:solidFill>
                <a:effectLst/>
                <a:uLnTx/>
                <a:uFillTx/>
                <a:latin typeface="Century Gothic" pitchFamily="34" charset="0"/>
                <a:ea typeface="+mj-ea"/>
                <a:cs typeface="+mj-cs"/>
              </a:rPr>
              <a:t>ACTIVAtion</a:t>
            </a:r>
            <a:endParaRPr kumimoji="0" lang="en-SG" sz="6000" b="1" i="0" u="none" strike="noStrike" kern="1200" cap="all" spc="-100" normalizeH="0" baseline="0" noProof="0" dirty="0">
              <a:ln>
                <a:noFill/>
              </a:ln>
              <a:solidFill>
                <a:srgbClr val="0F6FC6">
                  <a:lumMod val="75000"/>
                </a:srgbClr>
              </a:solidFill>
              <a:effectLst/>
              <a:uLnTx/>
              <a:uFillTx/>
              <a:latin typeface="Century Gothic" pitchFamily="34" charset="0"/>
              <a:ea typeface="+mj-ea"/>
              <a:cs typeface="+mj-cs"/>
            </a:endParaRPr>
          </a:p>
        </p:txBody>
      </p:sp>
      <p:sp>
        <p:nvSpPr>
          <p:cNvPr id="14" name="Subtitle 6">
            <a:extLst>
              <a:ext uri="{FF2B5EF4-FFF2-40B4-BE49-F238E27FC236}">
                <a16:creationId xmlns:a16="http://schemas.microsoft.com/office/drawing/2014/main" id="{0922B35E-1448-4E3A-BB09-D80C3F2A0935}"/>
              </a:ext>
            </a:extLst>
          </p:cNvPr>
          <p:cNvSpPr txBox="1">
            <a:spLocks/>
          </p:cNvSpPr>
          <p:nvPr/>
        </p:nvSpPr>
        <p:spPr>
          <a:xfrm>
            <a:off x="1985342" y="3652157"/>
            <a:ext cx="7990656" cy="17526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3600" b="0" kern="1200">
                <a:solidFill>
                  <a:schemeClr val="tx1">
                    <a:lumMod val="75000"/>
                    <a:lumOff val="25000"/>
                  </a:schemeClr>
                </a:solidFill>
                <a:latin typeface="Century Gothic" pitchFamily="34" charset="0"/>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3200" b="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2800" b="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ct val="20000"/>
              </a:spcBef>
              <a:buClr>
                <a:schemeClr val="accent1"/>
              </a:buClr>
              <a:buFont typeface="Arial" pitchFamily="34" charset="0"/>
              <a:buNone/>
              <a:defRPr sz="2400" b="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2000" b="0" kern="1200" baseline="0">
                <a:solidFill>
                  <a:schemeClr val="tx1">
                    <a:tint val="75000"/>
                  </a:schemeClr>
                </a:solidFill>
                <a:latin typeface="Century Gothic" pitchFamily="34" charset="0"/>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lvl="0" algn="ctr">
              <a:buClr>
                <a:srgbClr val="0F6FC6"/>
              </a:buClr>
            </a:pPr>
            <a:r>
              <a:rPr lang="en-SG" sz="4400" b="1" dirty="0">
                <a:solidFill>
                  <a:prstClr val="black">
                    <a:lumMod val="75000"/>
                    <a:lumOff val="25000"/>
                  </a:prstClr>
                </a:solidFill>
              </a:rPr>
              <a:t>How Does This</a:t>
            </a:r>
          </a:p>
          <a:p>
            <a:pPr lvl="0" algn="ctr">
              <a:buClr>
                <a:srgbClr val="0F6FC6"/>
              </a:buClr>
            </a:pPr>
            <a:r>
              <a:rPr lang="en-SG" sz="4400" b="1" dirty="0">
                <a:solidFill>
                  <a:prstClr val="black">
                    <a:lumMod val="75000"/>
                    <a:lumOff val="25000"/>
                  </a:prstClr>
                </a:solidFill>
              </a:rPr>
              <a:t>Transform My Life?</a:t>
            </a:r>
            <a:endParaRPr lang="en-SG" sz="4400" dirty="0">
              <a:solidFill>
                <a:prstClr val="black">
                  <a:lumMod val="75000"/>
                  <a:lumOff val="25000"/>
                </a:prstClr>
              </a:solidFill>
            </a:endParaRPr>
          </a:p>
        </p:txBody>
      </p:sp>
      <p:cxnSp>
        <p:nvCxnSpPr>
          <p:cNvPr id="3" name="Straight Connector 2">
            <a:extLst>
              <a:ext uri="{FF2B5EF4-FFF2-40B4-BE49-F238E27FC236}">
                <a16:creationId xmlns:a16="http://schemas.microsoft.com/office/drawing/2014/main" id="{FD0E95D3-837C-4395-A924-044BC651A8F7}"/>
              </a:ext>
            </a:extLst>
          </p:cNvPr>
          <p:cNvCxnSpPr/>
          <p:nvPr/>
        </p:nvCxnSpPr>
        <p:spPr>
          <a:xfrm>
            <a:off x="1699212" y="3393412"/>
            <a:ext cx="8562915" cy="0"/>
          </a:xfrm>
          <a:prstGeom prst="line">
            <a:avLst/>
          </a:prstGeom>
          <a:ln w="7620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577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914400" y="930876"/>
            <a:ext cx="10132541" cy="247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4754" y="6554804"/>
            <a:ext cx="7461800" cy="369332"/>
          </a:xfrm>
          <a:prstGeom prst="rect">
            <a:avLst/>
          </a:prstGeom>
          <a:noFill/>
        </p:spPr>
        <p:txBody>
          <a:bodyPr wrap="square" rtlCol="0">
            <a:spAutoFit/>
          </a:bodyPr>
          <a:lstStyle/>
          <a:p>
            <a:pPr lvl="0">
              <a:defRPr/>
            </a:pPr>
            <a:r>
              <a:rPr kumimoji="0" lang="en-AU" sz="1800" b="1" i="0" u="none" strike="noStrike" kern="0" cap="none" spc="0" normalizeH="0" baseline="0" noProof="0" dirty="0">
                <a:ln>
                  <a:noFill/>
                </a:ln>
                <a:solidFill>
                  <a:schemeClr val="bg1"/>
                </a:solidFill>
                <a:effectLst/>
                <a:uLnTx/>
                <a:uFillTx/>
              </a:rPr>
              <a:t>FGB Australia </a:t>
            </a:r>
            <a:r>
              <a:rPr lang="en-AU" b="1" kern="0" dirty="0">
                <a:solidFill>
                  <a:schemeClr val="bg1"/>
                </a:solidFill>
              </a:rPr>
              <a:t>– MDM - copyright FGB Gatekeepers Singapore</a:t>
            </a:r>
            <a:endParaRPr kumimoji="0" lang="en-AU" sz="1800" b="1" i="0" u="none" strike="noStrike" kern="0" cap="none" spc="0" normalizeH="0" baseline="0" noProof="0" dirty="0">
              <a:ln>
                <a:noFill/>
              </a:ln>
              <a:solidFill>
                <a:schemeClr val="bg1"/>
              </a:solidFill>
              <a:effectLst/>
              <a:uLnTx/>
              <a:uFillTx/>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54" y="6521273"/>
            <a:ext cx="10912187" cy="7200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0129" y="1"/>
            <a:ext cx="1127539" cy="955589"/>
          </a:xfrm>
          <a:prstGeom prst="rect">
            <a:avLst/>
          </a:prstGeom>
        </p:spPr>
      </p:pic>
      <p:sp>
        <p:nvSpPr>
          <p:cNvPr id="14" name="Title 1">
            <a:extLst>
              <a:ext uri="{FF2B5EF4-FFF2-40B4-BE49-F238E27FC236}">
                <a16:creationId xmlns:a16="http://schemas.microsoft.com/office/drawing/2014/main" id="{071EE2EF-AF58-4289-94B4-AEB8C1FBF585}"/>
              </a:ext>
            </a:extLst>
          </p:cNvPr>
          <p:cNvSpPr txBox="1">
            <a:spLocks/>
          </p:cNvSpPr>
          <p:nvPr/>
        </p:nvSpPr>
        <p:spPr>
          <a:xfrm>
            <a:off x="914399" y="1"/>
            <a:ext cx="9144000" cy="9691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spc="-100" baseline="0">
                <a:solidFill>
                  <a:schemeClr val="accent1">
                    <a:lumMod val="75000"/>
                  </a:schemeClr>
                </a:solidFill>
                <a:latin typeface="Century Gothic"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SG" sz="3600" b="1" i="0" u="none" strike="noStrike" kern="1200" cap="none" spc="-100" normalizeH="0" baseline="0" noProof="0" dirty="0">
                <a:ln>
                  <a:noFill/>
                </a:ln>
                <a:solidFill>
                  <a:srgbClr val="0F6FC6">
                    <a:lumMod val="75000"/>
                  </a:srgbClr>
                </a:solidFill>
                <a:effectLst/>
                <a:uLnTx/>
                <a:uFillTx/>
                <a:latin typeface="Century Gothic" pitchFamily="34" charset="0"/>
                <a:ea typeface="+mj-ea"/>
                <a:cs typeface="+mj-cs"/>
              </a:rPr>
              <a:t>PRESS IN, PUT ON, PRESS ON</a:t>
            </a:r>
          </a:p>
        </p:txBody>
      </p:sp>
      <p:sp>
        <p:nvSpPr>
          <p:cNvPr id="15" name="Content Placeholder 2">
            <a:extLst>
              <a:ext uri="{FF2B5EF4-FFF2-40B4-BE49-F238E27FC236}">
                <a16:creationId xmlns:a16="http://schemas.microsoft.com/office/drawing/2014/main" id="{4FC51ABB-C9EA-4BA2-A605-01FDCBC2FE52}"/>
              </a:ext>
            </a:extLst>
          </p:cNvPr>
          <p:cNvSpPr txBox="1">
            <a:spLocks/>
          </p:cNvSpPr>
          <p:nvPr/>
        </p:nvSpPr>
        <p:spPr>
          <a:xfrm>
            <a:off x="914399" y="1002705"/>
            <a:ext cx="10125730" cy="487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3600" b="0" kern="1200">
                <a:solidFill>
                  <a:schemeClr val="tx1">
                    <a:lumMod val="75000"/>
                    <a:lumOff val="25000"/>
                  </a:schemeClr>
                </a:solidFill>
                <a:latin typeface="Century Gothic"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3200" b="0" kern="1200">
                <a:solidFill>
                  <a:schemeClr val="tx1">
                    <a:lumMod val="75000"/>
                    <a:lumOff val="25000"/>
                  </a:schemeClr>
                </a:solidFill>
                <a:latin typeface="Century Gothic"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800" b="0" kern="1200">
                <a:solidFill>
                  <a:schemeClr val="tx1">
                    <a:lumMod val="75000"/>
                    <a:lumOff val="25000"/>
                  </a:schemeClr>
                </a:solidFill>
                <a:latin typeface="Century Gothic"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400" b="0" kern="1200">
                <a:solidFill>
                  <a:schemeClr val="tx1">
                    <a:lumMod val="75000"/>
                    <a:lumOff val="25000"/>
                  </a:schemeClr>
                </a:solidFill>
                <a:latin typeface="Century Gothic"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b="0" kern="1200" baseline="0">
                <a:solidFill>
                  <a:schemeClr val="tx1">
                    <a:lumMod val="75000"/>
                    <a:lumOff val="25000"/>
                  </a:schemeClr>
                </a:solidFill>
                <a:latin typeface="Century Gothic"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endParaRPr kumimoji="0" lang="en-US" sz="2800" b="1" i="0" u="none" strike="noStrike" kern="1200" cap="none" spc="0" normalizeH="0" baseline="0" noProof="0">
              <a:ln>
                <a:noFill/>
              </a:ln>
              <a:solidFill>
                <a:srgbClr val="0F6FC6">
                  <a:lumMod val="75000"/>
                </a:srgbClr>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US" sz="3200" b="1" i="0" u="none" strike="noStrike" kern="1200" cap="none" spc="0" normalizeH="0" baseline="0" noProof="0">
                <a:ln>
                  <a:noFill/>
                </a:ln>
                <a:solidFill>
                  <a:srgbClr val="0F6FC6">
                    <a:lumMod val="75000"/>
                  </a:srgbClr>
                </a:solidFill>
                <a:effectLst/>
                <a:uLnTx/>
                <a:uFillTx/>
                <a:latin typeface="Century Gothic" pitchFamily="34" charset="0"/>
                <a:ea typeface="+mn-ea"/>
                <a:cs typeface="+mn-cs"/>
              </a:rPr>
              <a:t>1) Body: Food, Senses, Reproduction</a:t>
            </a:r>
            <a:endParaRPr kumimoji="0" lang="en-SG" sz="3200" b="1" i="0" u="none" strike="noStrike" kern="1200" cap="none" spc="0" normalizeH="0" baseline="0" noProof="0">
              <a:ln>
                <a:noFill/>
              </a:ln>
              <a:solidFill>
                <a:srgbClr val="0F6FC6">
                  <a:lumMod val="75000"/>
                </a:srgbClr>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endParaRPr kumimoji="0" lang="en-US" sz="2800" b="1" i="0" u="none" strike="noStrike" kern="1200" cap="none" spc="0" normalizeH="0" baseline="0" noProof="0">
              <a:ln>
                <a:noFill/>
              </a:ln>
              <a:solidFill>
                <a:sysClr val="windowText" lastClr="000000">
                  <a:lumMod val="75000"/>
                  <a:lumOff val="25000"/>
                </a:sysClr>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US" sz="2800" b="1" i="0" u="none" strike="noStrike" kern="1200" cap="none" spc="0" normalizeH="0" baseline="0" noProof="0">
                <a:ln>
                  <a:noFill/>
                </a:ln>
                <a:solidFill>
                  <a:sysClr val="windowText" lastClr="000000">
                    <a:lumMod val="75000"/>
                    <a:lumOff val="25000"/>
                  </a:sysClr>
                </a:solidFill>
                <a:effectLst/>
                <a:uLnTx/>
                <a:uFillTx/>
                <a:latin typeface="Century Gothic" pitchFamily="34" charset="0"/>
                <a:ea typeface="+mn-ea"/>
                <a:cs typeface="+mn-cs"/>
              </a:rPr>
              <a:t>1 Cor 6:19</a:t>
            </a:r>
            <a:r>
              <a:rPr kumimoji="0" lang="en-US" sz="2800" b="0" i="0" u="none" strike="noStrike" kern="1200" cap="none" spc="0" normalizeH="0" baseline="0" noProof="0">
                <a:ln>
                  <a:noFill/>
                </a:ln>
                <a:solidFill>
                  <a:sysClr val="windowText" lastClr="000000">
                    <a:lumMod val="75000"/>
                    <a:lumOff val="25000"/>
                  </a:sysClr>
                </a:solidFill>
                <a:effectLst/>
                <a:uLnTx/>
                <a:uFillTx/>
                <a:latin typeface="Century Gothic" pitchFamily="34" charset="0"/>
                <a:ea typeface="+mn-ea"/>
                <a:cs typeface="+mn-cs"/>
              </a:rPr>
              <a:t> </a:t>
            </a:r>
            <a:r>
              <a:rPr kumimoji="0" lang="en-US" sz="2800" b="0" i="1" u="none" strike="noStrike" kern="1200" cap="none" spc="0" normalizeH="0" baseline="0" noProof="0">
                <a:ln>
                  <a:noFill/>
                </a:ln>
                <a:solidFill>
                  <a:sysClr val="windowText" lastClr="000000">
                    <a:lumMod val="75000"/>
                    <a:lumOff val="25000"/>
                  </a:sysClr>
                </a:solidFill>
                <a:effectLst/>
                <a:uLnTx/>
                <a:uFillTx/>
                <a:latin typeface="Century Gothic" pitchFamily="34" charset="0"/>
                <a:ea typeface="+mn-ea"/>
                <a:cs typeface="+mn-cs"/>
              </a:rPr>
              <a:t>Or do you not know that your body is the temple of the Holy Spirit who is in you, whom you have from God, and you are not your own?</a:t>
            </a:r>
            <a:endParaRPr kumimoji="0" lang="en-SG" sz="2800" b="0" i="0" u="none" strike="noStrike" kern="1200" cap="none" spc="0" normalizeH="0" baseline="0" noProof="0">
              <a:ln>
                <a:noFill/>
              </a:ln>
              <a:solidFill>
                <a:sysClr val="windowText" lastClr="000000">
                  <a:lumMod val="75000"/>
                  <a:lumOff val="25000"/>
                </a:sysClr>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Century Gothic" pitchFamily="34" charset="0"/>
                <a:ea typeface="+mn-ea"/>
                <a:cs typeface="+mn-cs"/>
              </a:rPr>
              <a:t> </a:t>
            </a:r>
            <a:endParaRPr kumimoji="0" lang="en-SG" sz="2800" b="0" i="0" u="none" strike="noStrike" kern="1200" cap="none" spc="0" normalizeH="0" baseline="0" noProof="0">
              <a:ln>
                <a:noFill/>
              </a:ln>
              <a:solidFill>
                <a:sysClr val="windowText" lastClr="000000">
                  <a:lumMod val="75000"/>
                  <a:lumOff val="25000"/>
                </a:sysClr>
              </a:solidFill>
              <a:effectLst/>
              <a:uLnTx/>
              <a:uFillTx/>
              <a:latin typeface="Century Gothic" pitchFamily="34" charset="0"/>
              <a:ea typeface="+mn-ea"/>
              <a:cs typeface="+mn-cs"/>
            </a:endParaRPr>
          </a:p>
          <a:p>
            <a:pPr marL="182880" marR="0" lvl="0" indent="-182880" algn="ctr" defTabSz="914400" rtl="0" eaLnBrk="1" fontAlgn="auto" latinLnBrk="0" hangingPunct="1">
              <a:lnSpc>
                <a:spcPct val="100000"/>
              </a:lnSpc>
              <a:spcBef>
                <a:spcPct val="20000"/>
              </a:spcBef>
              <a:spcAft>
                <a:spcPts val="0"/>
              </a:spcAft>
              <a:buClr>
                <a:srgbClr val="0F6FC6"/>
              </a:buClr>
              <a:buSzPct val="85000"/>
              <a:buFont typeface="Arial" pitchFamily="34" charset="0"/>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Century Gothic" pitchFamily="34" charset="0"/>
                <a:ea typeface="+mn-ea"/>
                <a:cs typeface="+mn-cs"/>
              </a:rPr>
              <a:t>What will I do to strengthen my body?</a:t>
            </a:r>
            <a:endParaRPr kumimoji="0" lang="en-SG"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383809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914400" y="930876"/>
            <a:ext cx="10132541" cy="247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4754" y="6554804"/>
            <a:ext cx="7461800" cy="369332"/>
          </a:xfrm>
          <a:prstGeom prst="rect">
            <a:avLst/>
          </a:prstGeom>
          <a:noFill/>
        </p:spPr>
        <p:txBody>
          <a:bodyPr wrap="square" rtlCol="0">
            <a:spAutoFit/>
          </a:bodyPr>
          <a:lstStyle/>
          <a:p>
            <a:pPr lvl="0">
              <a:defRPr/>
            </a:pPr>
            <a:r>
              <a:rPr kumimoji="0" lang="en-AU" sz="1800" b="1" i="0" u="none" strike="noStrike" kern="0" cap="none" spc="0" normalizeH="0" baseline="0" noProof="0" dirty="0">
                <a:ln>
                  <a:noFill/>
                </a:ln>
                <a:solidFill>
                  <a:schemeClr val="bg1"/>
                </a:solidFill>
                <a:effectLst/>
                <a:uLnTx/>
                <a:uFillTx/>
              </a:rPr>
              <a:t>FGB Australia </a:t>
            </a:r>
            <a:r>
              <a:rPr lang="en-AU" b="1" kern="0" dirty="0">
                <a:solidFill>
                  <a:schemeClr val="bg1"/>
                </a:solidFill>
              </a:rPr>
              <a:t>– MDM - copyright FGB Gatekeepers Singapore</a:t>
            </a:r>
            <a:endParaRPr kumimoji="0" lang="en-AU" sz="1800" b="1" i="0" u="none" strike="noStrike" kern="0" cap="none" spc="0" normalizeH="0" baseline="0" noProof="0" dirty="0">
              <a:ln>
                <a:noFill/>
              </a:ln>
              <a:solidFill>
                <a:schemeClr val="bg1"/>
              </a:solidFill>
              <a:effectLst/>
              <a:uLnTx/>
              <a:uFillTx/>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54" y="6521273"/>
            <a:ext cx="10912187" cy="7200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0129" y="1"/>
            <a:ext cx="1127539" cy="955589"/>
          </a:xfrm>
          <a:prstGeom prst="rect">
            <a:avLst/>
          </a:prstGeom>
        </p:spPr>
      </p:pic>
      <p:sp>
        <p:nvSpPr>
          <p:cNvPr id="15" name="Content Placeholder 2">
            <a:extLst>
              <a:ext uri="{FF2B5EF4-FFF2-40B4-BE49-F238E27FC236}">
                <a16:creationId xmlns:a16="http://schemas.microsoft.com/office/drawing/2014/main" id="{37A72090-DEAD-4BCF-83B3-5B59C1C01CC2}"/>
              </a:ext>
            </a:extLst>
          </p:cNvPr>
          <p:cNvSpPr txBox="1">
            <a:spLocks/>
          </p:cNvSpPr>
          <p:nvPr/>
        </p:nvSpPr>
        <p:spPr>
          <a:xfrm>
            <a:off x="914399" y="1536248"/>
            <a:ext cx="10125729" cy="443153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3600" b="0" kern="1200">
                <a:solidFill>
                  <a:schemeClr val="tx1">
                    <a:lumMod val="75000"/>
                    <a:lumOff val="25000"/>
                  </a:schemeClr>
                </a:solidFill>
                <a:latin typeface="Century Gothic"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3200" b="0" kern="1200">
                <a:solidFill>
                  <a:schemeClr val="tx1">
                    <a:lumMod val="75000"/>
                    <a:lumOff val="25000"/>
                  </a:schemeClr>
                </a:solidFill>
                <a:latin typeface="Century Gothic"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800" b="0" kern="1200">
                <a:solidFill>
                  <a:schemeClr val="tx1">
                    <a:lumMod val="75000"/>
                    <a:lumOff val="25000"/>
                  </a:schemeClr>
                </a:solidFill>
                <a:latin typeface="Century Gothic"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400" b="0" kern="1200">
                <a:solidFill>
                  <a:schemeClr val="tx1">
                    <a:lumMod val="75000"/>
                    <a:lumOff val="25000"/>
                  </a:schemeClr>
                </a:solidFill>
                <a:latin typeface="Century Gothic"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b="0" kern="1200" baseline="0">
                <a:solidFill>
                  <a:schemeClr val="tx1">
                    <a:lumMod val="75000"/>
                    <a:lumOff val="25000"/>
                  </a:schemeClr>
                </a:solidFill>
                <a:latin typeface="Century Gothic"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US" sz="3200" b="1" i="0" u="none" strike="noStrike" kern="1200" cap="none" spc="0" normalizeH="0" baseline="0" noProof="0" dirty="0">
                <a:ln>
                  <a:noFill/>
                </a:ln>
                <a:solidFill>
                  <a:srgbClr val="0F6FC6">
                    <a:lumMod val="75000"/>
                  </a:srgbClr>
                </a:solidFill>
                <a:effectLst/>
                <a:uLnTx/>
                <a:uFillTx/>
                <a:latin typeface="Century Gothic" pitchFamily="34" charset="0"/>
                <a:ea typeface="+mn-ea"/>
                <a:cs typeface="+mn-cs"/>
              </a:rPr>
              <a:t>2) Soul: Mind, Will &amp; Emotions</a:t>
            </a:r>
            <a:endParaRPr kumimoji="0" lang="en-SG" sz="3200" b="1" i="0" u="none" strike="noStrike" kern="1200" cap="none" spc="0" normalizeH="0" baseline="0" noProof="0" dirty="0">
              <a:ln>
                <a:noFill/>
              </a:ln>
              <a:solidFill>
                <a:srgbClr val="0F6FC6">
                  <a:lumMod val="75000"/>
                </a:srgbClr>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endParaRPr kumimoji="0" lang="en-US"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US"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Meditate on these things: noble, just, pure, lovely, good report, virtue, praiseworthy </a:t>
            </a:r>
            <a:r>
              <a:rPr kumimoji="0" lang="en-US" sz="2800" b="1"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Phil 4:8 </a:t>
            </a:r>
            <a:endParaRPr kumimoji="0" lang="en-SG"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US"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Put off the old man, renew the spirit of your mind </a:t>
            </a:r>
            <a:r>
              <a:rPr kumimoji="0" lang="en-US" sz="2800" b="1" i="0" u="none" strike="noStrike" kern="1200" cap="none" spc="0" normalizeH="0" baseline="0" noProof="0" dirty="0" err="1">
                <a:ln>
                  <a:noFill/>
                </a:ln>
                <a:solidFill>
                  <a:sysClr val="windowText" lastClr="000000">
                    <a:lumMod val="75000"/>
                    <a:lumOff val="25000"/>
                  </a:sysClr>
                </a:solidFill>
                <a:effectLst/>
                <a:uLnTx/>
                <a:uFillTx/>
                <a:latin typeface="Century Gothic" pitchFamily="34" charset="0"/>
                <a:ea typeface="+mn-ea"/>
                <a:cs typeface="+mn-cs"/>
              </a:rPr>
              <a:t>Eph</a:t>
            </a:r>
            <a:r>
              <a:rPr kumimoji="0" lang="en-US" sz="2800" b="1"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 4:17-25</a:t>
            </a:r>
            <a:endParaRPr kumimoji="0" lang="en-SG"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US"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 </a:t>
            </a:r>
            <a:endParaRPr kumimoji="0" lang="en-SG"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0F6FC6"/>
              </a:buClr>
              <a:buSzPct val="85000"/>
              <a:buFont typeface="Arial" pitchFamily="34" charset="0"/>
              <a:buChar char="•"/>
              <a:tabLst/>
              <a:defRPr/>
            </a:pPr>
            <a:r>
              <a:rPr kumimoji="0" lang="en-US"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What must I do to submit my soul under the direction of the Holy Spirit? </a:t>
            </a:r>
            <a:endParaRPr kumimoji="0" lang="en-SG"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p:txBody>
      </p:sp>
      <p:sp>
        <p:nvSpPr>
          <p:cNvPr id="16" name="Title 1">
            <a:extLst>
              <a:ext uri="{FF2B5EF4-FFF2-40B4-BE49-F238E27FC236}">
                <a16:creationId xmlns:a16="http://schemas.microsoft.com/office/drawing/2014/main" id="{10029FE3-434C-44C4-A7E5-8106A78835C9}"/>
              </a:ext>
            </a:extLst>
          </p:cNvPr>
          <p:cNvSpPr txBox="1">
            <a:spLocks/>
          </p:cNvSpPr>
          <p:nvPr/>
        </p:nvSpPr>
        <p:spPr>
          <a:xfrm>
            <a:off x="914399" y="1"/>
            <a:ext cx="9144000" cy="9691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spc="-100" baseline="0">
                <a:solidFill>
                  <a:schemeClr val="accent1">
                    <a:lumMod val="75000"/>
                  </a:schemeClr>
                </a:solidFill>
                <a:latin typeface="Century Gothic"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SG" sz="3600" b="1" i="0" u="none" strike="noStrike" kern="1200" cap="none" spc="-100" normalizeH="0" baseline="0" noProof="0" dirty="0">
                <a:ln>
                  <a:noFill/>
                </a:ln>
                <a:solidFill>
                  <a:srgbClr val="0F6FC6">
                    <a:lumMod val="75000"/>
                  </a:srgbClr>
                </a:solidFill>
                <a:effectLst/>
                <a:uLnTx/>
                <a:uFillTx/>
                <a:latin typeface="Century Gothic" pitchFamily="34" charset="0"/>
                <a:ea typeface="+mj-ea"/>
                <a:cs typeface="+mj-cs"/>
              </a:rPr>
              <a:t>PRESS IN, PUT ON, PRESS ON</a:t>
            </a:r>
          </a:p>
        </p:txBody>
      </p:sp>
    </p:spTree>
    <p:extLst>
      <p:ext uri="{BB962C8B-B14F-4D97-AF65-F5344CB8AC3E}">
        <p14:creationId xmlns:p14="http://schemas.microsoft.com/office/powerpoint/2010/main" val="3609389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914400" y="930876"/>
            <a:ext cx="10132541" cy="247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4754" y="6554804"/>
            <a:ext cx="7461800" cy="369332"/>
          </a:xfrm>
          <a:prstGeom prst="rect">
            <a:avLst/>
          </a:prstGeom>
          <a:noFill/>
        </p:spPr>
        <p:txBody>
          <a:bodyPr wrap="square" rtlCol="0">
            <a:spAutoFit/>
          </a:bodyPr>
          <a:lstStyle/>
          <a:p>
            <a:pPr lvl="0">
              <a:defRPr/>
            </a:pPr>
            <a:r>
              <a:rPr kumimoji="0" lang="en-AU" sz="1800" b="1" i="0" u="none" strike="noStrike" kern="0" cap="none" spc="0" normalizeH="0" baseline="0" noProof="0" dirty="0">
                <a:ln>
                  <a:noFill/>
                </a:ln>
                <a:solidFill>
                  <a:schemeClr val="bg1"/>
                </a:solidFill>
                <a:effectLst/>
                <a:uLnTx/>
                <a:uFillTx/>
              </a:rPr>
              <a:t>FGB Australia </a:t>
            </a:r>
            <a:r>
              <a:rPr lang="en-AU" b="1" kern="0" dirty="0">
                <a:solidFill>
                  <a:schemeClr val="bg1"/>
                </a:solidFill>
              </a:rPr>
              <a:t>– MDM - copyright FGB Gatekeepers Singapore</a:t>
            </a:r>
            <a:endParaRPr kumimoji="0" lang="en-AU" sz="1800" b="1" i="0" u="none" strike="noStrike" kern="0" cap="none" spc="0" normalizeH="0" baseline="0" noProof="0" dirty="0">
              <a:ln>
                <a:noFill/>
              </a:ln>
              <a:solidFill>
                <a:schemeClr val="bg1"/>
              </a:solidFill>
              <a:effectLst/>
              <a:uLnTx/>
              <a:uFillTx/>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54" y="6521273"/>
            <a:ext cx="10912187" cy="7200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0129" y="1"/>
            <a:ext cx="1127539" cy="955589"/>
          </a:xfrm>
          <a:prstGeom prst="rect">
            <a:avLst/>
          </a:prstGeom>
        </p:spPr>
      </p:pic>
      <p:sp>
        <p:nvSpPr>
          <p:cNvPr id="16" name="Title 1">
            <a:extLst>
              <a:ext uri="{FF2B5EF4-FFF2-40B4-BE49-F238E27FC236}">
                <a16:creationId xmlns:a16="http://schemas.microsoft.com/office/drawing/2014/main" id="{10029FE3-434C-44C4-A7E5-8106A78835C9}"/>
              </a:ext>
            </a:extLst>
          </p:cNvPr>
          <p:cNvSpPr txBox="1">
            <a:spLocks/>
          </p:cNvSpPr>
          <p:nvPr/>
        </p:nvSpPr>
        <p:spPr>
          <a:xfrm>
            <a:off x="914399" y="1"/>
            <a:ext cx="9144000" cy="9691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spc="-100" baseline="0">
                <a:solidFill>
                  <a:schemeClr val="accent1">
                    <a:lumMod val="75000"/>
                  </a:schemeClr>
                </a:solidFill>
                <a:latin typeface="Century Gothic"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SG" sz="3600" b="1" i="0" u="none" strike="noStrike" kern="1200" cap="none" spc="-100" normalizeH="0" baseline="0" noProof="0" dirty="0">
                <a:ln>
                  <a:noFill/>
                </a:ln>
                <a:solidFill>
                  <a:srgbClr val="0F6FC6">
                    <a:lumMod val="75000"/>
                  </a:srgbClr>
                </a:solidFill>
                <a:effectLst/>
                <a:uLnTx/>
                <a:uFillTx/>
                <a:latin typeface="Century Gothic" pitchFamily="34" charset="0"/>
                <a:ea typeface="+mj-ea"/>
                <a:cs typeface="+mj-cs"/>
              </a:rPr>
              <a:t>PRESS IN, PUT ON, PRESS ON</a:t>
            </a:r>
          </a:p>
        </p:txBody>
      </p:sp>
      <p:sp>
        <p:nvSpPr>
          <p:cNvPr id="11" name="Content Placeholder 2">
            <a:extLst>
              <a:ext uri="{FF2B5EF4-FFF2-40B4-BE49-F238E27FC236}">
                <a16:creationId xmlns:a16="http://schemas.microsoft.com/office/drawing/2014/main" id="{F6CA4BCF-1440-40EB-AD64-A93E7CFA853C}"/>
              </a:ext>
            </a:extLst>
          </p:cNvPr>
          <p:cNvSpPr txBox="1">
            <a:spLocks/>
          </p:cNvSpPr>
          <p:nvPr/>
        </p:nvSpPr>
        <p:spPr>
          <a:xfrm>
            <a:off x="914399" y="1513408"/>
            <a:ext cx="10125730" cy="487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3600" b="0" kern="1200">
                <a:solidFill>
                  <a:schemeClr val="tx1">
                    <a:lumMod val="75000"/>
                    <a:lumOff val="25000"/>
                  </a:schemeClr>
                </a:solidFill>
                <a:latin typeface="Century Gothic"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3200" b="0" kern="1200">
                <a:solidFill>
                  <a:schemeClr val="tx1">
                    <a:lumMod val="75000"/>
                    <a:lumOff val="25000"/>
                  </a:schemeClr>
                </a:solidFill>
                <a:latin typeface="Century Gothic"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800" b="0" kern="1200">
                <a:solidFill>
                  <a:schemeClr val="tx1">
                    <a:lumMod val="75000"/>
                    <a:lumOff val="25000"/>
                  </a:schemeClr>
                </a:solidFill>
                <a:latin typeface="Century Gothic"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400" b="0" kern="1200">
                <a:solidFill>
                  <a:schemeClr val="tx1">
                    <a:lumMod val="75000"/>
                    <a:lumOff val="25000"/>
                  </a:schemeClr>
                </a:solidFill>
                <a:latin typeface="Century Gothic"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b="0" kern="1200" baseline="0">
                <a:solidFill>
                  <a:schemeClr val="tx1">
                    <a:lumMod val="75000"/>
                    <a:lumOff val="25000"/>
                  </a:schemeClr>
                </a:solidFill>
                <a:latin typeface="Century Gothic"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US" sz="3200" b="1" i="0" u="none" strike="noStrike" kern="1200" cap="none" spc="0" normalizeH="0" baseline="0" noProof="0" dirty="0">
                <a:ln>
                  <a:noFill/>
                </a:ln>
                <a:solidFill>
                  <a:srgbClr val="0F6FC6">
                    <a:lumMod val="75000"/>
                  </a:srgbClr>
                </a:solidFill>
                <a:effectLst/>
                <a:uLnTx/>
                <a:uFillTx/>
                <a:latin typeface="Century Gothic" pitchFamily="34" charset="0"/>
                <a:ea typeface="+mn-ea"/>
                <a:cs typeface="+mn-cs"/>
              </a:rPr>
              <a:t>3) Spirit: Intuition, Conscience</a:t>
            </a:r>
          </a:p>
          <a:p>
            <a:pPr marL="182880" marR="0" lvl="0" indent="-182880" algn="l" defTabSz="914400" rtl="0" eaLnBrk="1" fontAlgn="auto" latinLnBrk="0" hangingPunct="1">
              <a:lnSpc>
                <a:spcPct val="100000"/>
              </a:lnSpc>
              <a:spcBef>
                <a:spcPct val="20000"/>
              </a:spcBef>
              <a:spcAft>
                <a:spcPts val="0"/>
              </a:spcAft>
              <a:buClr>
                <a:srgbClr val="0F6FC6"/>
              </a:buClr>
              <a:buSzPct val="85000"/>
              <a:buFont typeface="Arial" pitchFamily="34" charset="0"/>
              <a:buChar char="•"/>
              <a:tabLst/>
              <a:defRPr/>
            </a:pPr>
            <a:endParaRPr kumimoji="0" lang="en-US"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0F6FC6"/>
              </a:buClr>
              <a:buSzPct val="85000"/>
              <a:buFont typeface="Arial" pitchFamily="34" charset="0"/>
              <a:buChar char="•"/>
              <a:tabLst/>
              <a:defRPr/>
            </a:pPr>
            <a:r>
              <a:rPr kumimoji="0" lang="en-US"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Strengthen your intuition by learning to be sensitive to the voice of God </a:t>
            </a:r>
            <a:r>
              <a:rPr kumimoji="0" lang="en-US" sz="2800" b="1"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Ps 51:10-12</a:t>
            </a:r>
            <a:endParaRPr kumimoji="0" lang="en-SG"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0F6FC6"/>
              </a:buClr>
              <a:buSzPct val="85000"/>
              <a:buFont typeface="Arial" pitchFamily="34" charset="0"/>
              <a:buChar char="•"/>
              <a:tabLst/>
              <a:defRPr/>
            </a:pPr>
            <a:r>
              <a:rPr kumimoji="0" lang="en-US"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Clean up the conscience through meditating on the word of God </a:t>
            </a:r>
            <a:r>
              <a:rPr kumimoji="0" lang="en-US" sz="2800" b="1"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Ps 119:9-11</a:t>
            </a:r>
            <a:endParaRPr kumimoji="0" lang="en-SG"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0F6FC6"/>
              </a:buClr>
              <a:buSzPct val="85000"/>
              <a:buFont typeface="Arial" pitchFamily="34" charset="0"/>
              <a:buChar char="•"/>
              <a:tabLst/>
              <a:defRPr/>
            </a:pPr>
            <a:r>
              <a:rPr kumimoji="0" lang="en-US"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Strengthen your spirit man by spending time in worship &amp; prayer </a:t>
            </a:r>
            <a:r>
              <a:rPr kumimoji="0" lang="en-SG" sz="2800" b="1"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Jude 20-21</a:t>
            </a:r>
            <a:endParaRPr kumimoji="0" lang="en-SG"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0F6FC6"/>
              </a:buClr>
              <a:buSzPct val="85000"/>
              <a:buFont typeface="Arial" pitchFamily="34" charset="0"/>
              <a:buChar char="•"/>
              <a:tabLst/>
              <a:defRPr/>
            </a:pPr>
            <a:endParaRPr kumimoji="0" lang="en-SG"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0F6FC6"/>
              </a:buClr>
              <a:buSzPct val="85000"/>
              <a:buFont typeface="Arial" pitchFamily="34" charset="0"/>
              <a:buChar char="•"/>
              <a:tabLst/>
              <a:defRPr/>
            </a:pPr>
            <a:r>
              <a:rPr kumimoji="0" lang="en-US"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How can I strengthen my spirit man?</a:t>
            </a:r>
            <a:endParaRPr kumimoji="0" lang="en-SG" sz="28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1806352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914400" y="930876"/>
            <a:ext cx="10132541" cy="247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4754" y="6554804"/>
            <a:ext cx="7461800" cy="369332"/>
          </a:xfrm>
          <a:prstGeom prst="rect">
            <a:avLst/>
          </a:prstGeom>
          <a:noFill/>
        </p:spPr>
        <p:txBody>
          <a:bodyPr wrap="square" rtlCol="0">
            <a:spAutoFit/>
          </a:bodyPr>
          <a:lstStyle/>
          <a:p>
            <a:pPr lvl="0">
              <a:defRPr/>
            </a:pPr>
            <a:r>
              <a:rPr kumimoji="0" lang="en-AU" sz="1800" b="1" i="0" u="none" strike="noStrike" kern="0" cap="none" spc="0" normalizeH="0" baseline="0" noProof="0" dirty="0">
                <a:ln>
                  <a:noFill/>
                </a:ln>
                <a:solidFill>
                  <a:schemeClr val="bg1"/>
                </a:solidFill>
                <a:effectLst/>
                <a:uLnTx/>
                <a:uFillTx/>
              </a:rPr>
              <a:t>FGB Australia </a:t>
            </a:r>
            <a:r>
              <a:rPr lang="en-AU" b="1" kern="0" dirty="0">
                <a:solidFill>
                  <a:schemeClr val="bg1"/>
                </a:solidFill>
              </a:rPr>
              <a:t>– MDM - copyright FGB Gatekeepers Singapore</a:t>
            </a:r>
            <a:endParaRPr kumimoji="0" lang="en-AU" sz="1800" b="1" i="0" u="none" strike="noStrike" kern="0" cap="none" spc="0" normalizeH="0" baseline="0" noProof="0" dirty="0">
              <a:ln>
                <a:noFill/>
              </a:ln>
              <a:solidFill>
                <a:schemeClr val="bg1"/>
              </a:solidFill>
              <a:effectLst/>
              <a:uLnTx/>
              <a:uFillTx/>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54" y="6521273"/>
            <a:ext cx="10912187" cy="7200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0129" y="1"/>
            <a:ext cx="1127539" cy="955589"/>
          </a:xfrm>
          <a:prstGeom prst="rect">
            <a:avLst/>
          </a:prstGeom>
        </p:spPr>
      </p:pic>
      <p:pic>
        <p:nvPicPr>
          <p:cNvPr id="2" name="Picture 1">
            <a:extLst>
              <a:ext uri="{FF2B5EF4-FFF2-40B4-BE49-F238E27FC236}">
                <a16:creationId xmlns:a16="http://schemas.microsoft.com/office/drawing/2014/main" id="{DBF7A8CB-A068-462E-9814-8B4AAB48D157}"/>
              </a:ext>
            </a:extLst>
          </p:cNvPr>
          <p:cNvPicPr>
            <a:picLocks noChangeAspect="1"/>
          </p:cNvPicPr>
          <p:nvPr/>
        </p:nvPicPr>
        <p:blipFill>
          <a:blip r:embed="rId5"/>
          <a:stretch>
            <a:fillRect/>
          </a:stretch>
        </p:blipFill>
        <p:spPr>
          <a:xfrm>
            <a:off x="3380014" y="837"/>
            <a:ext cx="5453743" cy="6883807"/>
          </a:xfrm>
          <a:prstGeom prst="rect">
            <a:avLst/>
          </a:prstGeom>
        </p:spPr>
      </p:pic>
    </p:spTree>
    <p:extLst>
      <p:ext uri="{BB962C8B-B14F-4D97-AF65-F5344CB8AC3E}">
        <p14:creationId xmlns:p14="http://schemas.microsoft.com/office/powerpoint/2010/main" val="75738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914400" y="930876"/>
            <a:ext cx="10132541" cy="247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4753" y="6554804"/>
            <a:ext cx="614881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chemeClr val="bg1"/>
                </a:solidFill>
                <a:effectLst/>
                <a:uLnTx/>
                <a:uFillTx/>
              </a:rPr>
              <a:t>FGB Australia – MDM  - copyright FGB Gatekeepers Singapore</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54" y="6521273"/>
            <a:ext cx="10912187" cy="7200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0129" y="1"/>
            <a:ext cx="1127539" cy="955589"/>
          </a:xfrm>
          <a:prstGeom prst="rect">
            <a:avLst/>
          </a:prstGeom>
        </p:spPr>
      </p:pic>
      <p:sp>
        <p:nvSpPr>
          <p:cNvPr id="11" name="Title 5">
            <a:extLst>
              <a:ext uri="{FF2B5EF4-FFF2-40B4-BE49-F238E27FC236}">
                <a16:creationId xmlns:a16="http://schemas.microsoft.com/office/drawing/2014/main" id="{0A9D838D-6882-43F5-82A6-0F02CA698946}"/>
              </a:ext>
            </a:extLst>
          </p:cNvPr>
          <p:cNvSpPr txBox="1">
            <a:spLocks/>
          </p:cNvSpPr>
          <p:nvPr/>
        </p:nvSpPr>
        <p:spPr>
          <a:xfrm>
            <a:off x="2056370" y="1436914"/>
            <a:ext cx="7848600" cy="14532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7200" b="1" dirty="0"/>
              <a:t>SESSION 5</a:t>
            </a:r>
            <a:endParaRPr lang="en-SG" sz="7200" dirty="0"/>
          </a:p>
        </p:txBody>
      </p:sp>
      <p:sp>
        <p:nvSpPr>
          <p:cNvPr id="12" name="Subtitle 6">
            <a:extLst>
              <a:ext uri="{FF2B5EF4-FFF2-40B4-BE49-F238E27FC236}">
                <a16:creationId xmlns:a16="http://schemas.microsoft.com/office/drawing/2014/main" id="{57260934-27DE-49AE-9F42-C3809B558223}"/>
              </a:ext>
            </a:extLst>
          </p:cNvPr>
          <p:cNvSpPr txBox="1">
            <a:spLocks/>
          </p:cNvSpPr>
          <p:nvPr/>
        </p:nvSpPr>
        <p:spPr>
          <a:xfrm>
            <a:off x="1914314" y="3505200"/>
            <a:ext cx="7990656" cy="2685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SG" sz="4800" dirty="0"/>
              <a:t>Seal Up!</a:t>
            </a:r>
          </a:p>
        </p:txBody>
      </p:sp>
    </p:spTree>
    <p:extLst>
      <p:ext uri="{BB962C8B-B14F-4D97-AF65-F5344CB8AC3E}">
        <p14:creationId xmlns:p14="http://schemas.microsoft.com/office/powerpoint/2010/main" val="118448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914400" y="930876"/>
            <a:ext cx="10132541" cy="247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4754" y="6554804"/>
            <a:ext cx="7461800" cy="369332"/>
          </a:xfrm>
          <a:prstGeom prst="rect">
            <a:avLst/>
          </a:prstGeom>
          <a:noFill/>
        </p:spPr>
        <p:txBody>
          <a:bodyPr wrap="square" rtlCol="0">
            <a:spAutoFit/>
          </a:bodyPr>
          <a:lstStyle/>
          <a:p>
            <a:pPr lvl="0">
              <a:defRPr/>
            </a:pPr>
            <a:r>
              <a:rPr kumimoji="0" lang="en-AU" sz="1800" b="1" i="0" u="none" strike="noStrike" kern="0" cap="none" spc="0" normalizeH="0" baseline="0" noProof="0" dirty="0">
                <a:ln>
                  <a:noFill/>
                </a:ln>
                <a:solidFill>
                  <a:schemeClr val="bg1"/>
                </a:solidFill>
                <a:effectLst/>
                <a:uLnTx/>
                <a:uFillTx/>
              </a:rPr>
              <a:t>FGB Australia </a:t>
            </a:r>
            <a:r>
              <a:rPr lang="en-AU" b="1" kern="0" dirty="0">
                <a:solidFill>
                  <a:schemeClr val="bg1"/>
                </a:solidFill>
              </a:rPr>
              <a:t>– MDM - copyright FGB Gatekeepers Singapore</a:t>
            </a:r>
            <a:endParaRPr kumimoji="0" lang="en-AU" sz="1800" b="1" i="0" u="none" strike="noStrike" kern="0" cap="none" spc="0" normalizeH="0" baseline="0" noProof="0" dirty="0">
              <a:ln>
                <a:noFill/>
              </a:ln>
              <a:solidFill>
                <a:schemeClr val="bg1"/>
              </a:solidFill>
              <a:effectLst/>
              <a:uLnTx/>
              <a:uFillTx/>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54" y="6521273"/>
            <a:ext cx="10912187" cy="7200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0129" y="1"/>
            <a:ext cx="1127539" cy="955589"/>
          </a:xfrm>
          <a:prstGeom prst="rect">
            <a:avLst/>
          </a:prstGeom>
        </p:spPr>
      </p:pic>
      <p:sp>
        <p:nvSpPr>
          <p:cNvPr id="11" name="Title 1">
            <a:extLst>
              <a:ext uri="{FF2B5EF4-FFF2-40B4-BE49-F238E27FC236}">
                <a16:creationId xmlns:a16="http://schemas.microsoft.com/office/drawing/2014/main" id="{1F90263B-907A-4E4C-B587-F665466AC31F}"/>
              </a:ext>
            </a:extLst>
          </p:cNvPr>
          <p:cNvSpPr txBox="1">
            <a:spLocks/>
          </p:cNvSpPr>
          <p:nvPr/>
        </p:nvSpPr>
        <p:spPr>
          <a:xfrm>
            <a:off x="775402" y="47768"/>
            <a:ext cx="4057855"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spc="-100" baseline="0">
                <a:solidFill>
                  <a:schemeClr val="accent1">
                    <a:lumMod val="75000"/>
                  </a:schemeClr>
                </a:solidFill>
                <a:latin typeface="Century Gothic"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SG" sz="5400" b="1" i="0" u="none" strike="noStrike" kern="1200" cap="none" spc="-100" normalizeH="0" baseline="0" noProof="0" dirty="0">
                <a:ln>
                  <a:noFill/>
                </a:ln>
                <a:solidFill>
                  <a:srgbClr val="0F6FC6">
                    <a:lumMod val="75000"/>
                  </a:srgbClr>
                </a:solidFill>
                <a:effectLst/>
                <a:uLnTx/>
                <a:uFillTx/>
                <a:latin typeface="Century Gothic" pitchFamily="34" charset="0"/>
                <a:ea typeface="+mj-ea"/>
                <a:cs typeface="+mj-cs"/>
              </a:rPr>
              <a:t>Objectives</a:t>
            </a:r>
          </a:p>
        </p:txBody>
      </p:sp>
      <p:sp>
        <p:nvSpPr>
          <p:cNvPr id="14" name="Content Placeholder 2">
            <a:extLst>
              <a:ext uri="{FF2B5EF4-FFF2-40B4-BE49-F238E27FC236}">
                <a16:creationId xmlns:a16="http://schemas.microsoft.com/office/drawing/2014/main" id="{262B0297-261B-40B5-A003-F5BCBD3E341C}"/>
              </a:ext>
            </a:extLst>
          </p:cNvPr>
          <p:cNvSpPr txBox="1">
            <a:spLocks/>
          </p:cNvSpPr>
          <p:nvPr/>
        </p:nvSpPr>
        <p:spPr>
          <a:xfrm>
            <a:off x="914399" y="1071899"/>
            <a:ext cx="10125729"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3600" b="0" kern="1200">
                <a:solidFill>
                  <a:schemeClr val="tx1">
                    <a:lumMod val="75000"/>
                    <a:lumOff val="25000"/>
                  </a:schemeClr>
                </a:solidFill>
                <a:latin typeface="Century Gothic"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3200" b="0" kern="1200">
                <a:solidFill>
                  <a:schemeClr val="tx1">
                    <a:lumMod val="75000"/>
                    <a:lumOff val="25000"/>
                  </a:schemeClr>
                </a:solidFill>
                <a:latin typeface="Century Gothic"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800" b="0" kern="1200">
                <a:solidFill>
                  <a:schemeClr val="tx1">
                    <a:lumMod val="75000"/>
                    <a:lumOff val="25000"/>
                  </a:schemeClr>
                </a:solidFill>
                <a:latin typeface="Century Gothic"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400" b="0" kern="1200">
                <a:solidFill>
                  <a:schemeClr val="tx1">
                    <a:lumMod val="75000"/>
                    <a:lumOff val="25000"/>
                  </a:schemeClr>
                </a:solidFill>
                <a:latin typeface="Century Gothic"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b="0" kern="1200" baseline="0">
                <a:solidFill>
                  <a:schemeClr val="tx1">
                    <a:lumMod val="75000"/>
                    <a:lumOff val="25000"/>
                  </a:schemeClr>
                </a:solidFill>
                <a:latin typeface="Century Gothic"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742950" marR="0" lvl="0" indent="-742950" algn="just" defTabSz="914400" rtl="0" eaLnBrk="1" fontAlgn="auto" latinLnBrk="0" hangingPunct="1">
              <a:lnSpc>
                <a:spcPct val="100000"/>
              </a:lnSpc>
              <a:spcBef>
                <a:spcPct val="20000"/>
              </a:spcBef>
              <a:spcAft>
                <a:spcPts val="0"/>
              </a:spcAft>
              <a:buClr>
                <a:srgbClr val="0F6FC6"/>
              </a:buClr>
              <a:buSzPct val="85000"/>
              <a:buFont typeface="+mj-lt"/>
              <a:buAutoNum type="arabicPeriod"/>
              <a:tabLst/>
              <a:defRPr/>
            </a:pPr>
            <a:endParaRPr kumimoji="0" lang="en-SG" sz="36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742950" lvl="0" indent="-742950">
              <a:buClr>
                <a:srgbClr val="0F6FC6"/>
              </a:buClr>
              <a:buFont typeface="+mj-lt"/>
              <a:buAutoNum type="arabicPeriod"/>
            </a:pPr>
            <a:r>
              <a:rPr lang="en-US" dirty="0">
                <a:solidFill>
                  <a:prstClr val="black">
                    <a:lumMod val="75000"/>
                    <a:lumOff val="25000"/>
                  </a:prstClr>
                </a:solidFill>
              </a:rPr>
              <a:t>To be made whole &amp; </a:t>
            </a:r>
            <a:r>
              <a:rPr lang="en-US" b="1" dirty="0">
                <a:solidFill>
                  <a:srgbClr val="0F6FC6">
                    <a:lumMod val="75000"/>
                  </a:srgbClr>
                </a:solidFill>
              </a:rPr>
              <a:t>SEAL UP</a:t>
            </a:r>
            <a:r>
              <a:rPr lang="en-US" dirty="0">
                <a:solidFill>
                  <a:prstClr val="black">
                    <a:lumMod val="75000"/>
                    <a:lumOff val="25000"/>
                  </a:prstClr>
                </a:solidFill>
              </a:rPr>
              <a:t> in spirit, soul &amp; body</a:t>
            </a:r>
          </a:p>
          <a:p>
            <a:pPr marL="742950" lvl="0" indent="-742950">
              <a:buClr>
                <a:srgbClr val="0F6FC6"/>
              </a:buClr>
              <a:buFont typeface="+mj-lt"/>
              <a:buAutoNum type="arabicPeriod"/>
            </a:pPr>
            <a:endParaRPr lang="en-SG" dirty="0">
              <a:solidFill>
                <a:prstClr val="black">
                  <a:lumMod val="75000"/>
                  <a:lumOff val="25000"/>
                </a:prstClr>
              </a:solidFill>
            </a:endParaRPr>
          </a:p>
          <a:p>
            <a:pPr marL="742950" lvl="0" indent="-742950">
              <a:buClr>
                <a:srgbClr val="0F6FC6"/>
              </a:buClr>
              <a:buFont typeface="+mj-lt"/>
              <a:buAutoNum type="arabicPeriod"/>
            </a:pPr>
            <a:r>
              <a:rPr lang="en-US" dirty="0">
                <a:solidFill>
                  <a:prstClr val="black">
                    <a:lumMod val="75000"/>
                    <a:lumOff val="25000"/>
                  </a:prstClr>
                </a:solidFill>
              </a:rPr>
              <a:t>To die to conform, reform to live to transform</a:t>
            </a:r>
            <a:endParaRPr lang="en-SG" dirty="0">
              <a:solidFill>
                <a:prstClr val="black">
                  <a:lumMod val="75000"/>
                  <a:lumOff val="25000"/>
                </a:prstClr>
              </a:solidFill>
            </a:endParaRPr>
          </a:p>
        </p:txBody>
      </p:sp>
    </p:spTree>
    <p:extLst>
      <p:ext uri="{BB962C8B-B14F-4D97-AF65-F5344CB8AC3E}">
        <p14:creationId xmlns:p14="http://schemas.microsoft.com/office/powerpoint/2010/main" val="45233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914400" y="930876"/>
            <a:ext cx="10132541" cy="247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4754" y="6554804"/>
            <a:ext cx="7461800" cy="369332"/>
          </a:xfrm>
          <a:prstGeom prst="rect">
            <a:avLst/>
          </a:prstGeom>
          <a:noFill/>
        </p:spPr>
        <p:txBody>
          <a:bodyPr wrap="square" rtlCol="0">
            <a:spAutoFit/>
          </a:bodyPr>
          <a:lstStyle/>
          <a:p>
            <a:pPr lvl="0">
              <a:defRPr/>
            </a:pPr>
            <a:r>
              <a:rPr kumimoji="0" lang="en-AU" sz="1800" b="1" i="0" u="none" strike="noStrike" kern="0" cap="none" spc="0" normalizeH="0" baseline="0" noProof="0" dirty="0">
                <a:ln>
                  <a:noFill/>
                </a:ln>
                <a:solidFill>
                  <a:schemeClr val="bg1"/>
                </a:solidFill>
                <a:effectLst/>
                <a:uLnTx/>
                <a:uFillTx/>
              </a:rPr>
              <a:t>FGB Australia </a:t>
            </a:r>
            <a:r>
              <a:rPr lang="en-AU" b="1" kern="0" dirty="0">
                <a:solidFill>
                  <a:schemeClr val="bg1"/>
                </a:solidFill>
              </a:rPr>
              <a:t>– MDM - copyright FGB Gatekeepers Singapore</a:t>
            </a:r>
            <a:endParaRPr kumimoji="0" lang="en-AU" sz="1800" b="1" i="0" u="none" strike="noStrike" kern="0" cap="none" spc="0" normalizeH="0" baseline="0" noProof="0" dirty="0">
              <a:ln>
                <a:noFill/>
              </a:ln>
              <a:solidFill>
                <a:schemeClr val="bg1"/>
              </a:solidFill>
              <a:effectLst/>
              <a:uLnTx/>
              <a:uFillTx/>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54" y="6521273"/>
            <a:ext cx="10912187" cy="7200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0129" y="1"/>
            <a:ext cx="1127539" cy="955589"/>
          </a:xfrm>
          <a:prstGeom prst="rect">
            <a:avLst/>
          </a:prstGeom>
        </p:spPr>
      </p:pic>
      <p:sp>
        <p:nvSpPr>
          <p:cNvPr id="12" name="Title 5">
            <a:extLst>
              <a:ext uri="{FF2B5EF4-FFF2-40B4-BE49-F238E27FC236}">
                <a16:creationId xmlns:a16="http://schemas.microsoft.com/office/drawing/2014/main" id="{8BE678D0-8F30-4493-809B-0DCECBAB285B}"/>
              </a:ext>
            </a:extLst>
          </p:cNvPr>
          <p:cNvSpPr txBox="1">
            <a:spLocks/>
          </p:cNvSpPr>
          <p:nvPr/>
        </p:nvSpPr>
        <p:spPr>
          <a:xfrm>
            <a:off x="2056370" y="1257300"/>
            <a:ext cx="7848600" cy="1927225"/>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b="1" kern="1200" cap="all" spc="-100" baseline="0">
                <a:solidFill>
                  <a:schemeClr val="accent1">
                    <a:lumMod val="75000"/>
                  </a:schemeClr>
                </a:solidFill>
                <a:latin typeface="Century Gothic"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SG" sz="6000" b="1" i="0" u="none" strike="noStrike" kern="1200" cap="all" spc="-100" normalizeH="0" baseline="0" noProof="0">
                <a:ln>
                  <a:noFill/>
                </a:ln>
                <a:solidFill>
                  <a:srgbClr val="0F6FC6">
                    <a:lumMod val="75000"/>
                  </a:srgbClr>
                </a:solidFill>
                <a:effectLst/>
                <a:uLnTx/>
                <a:uFillTx/>
                <a:latin typeface="Century Gothic" pitchFamily="34" charset="0"/>
                <a:ea typeface="+mj-ea"/>
                <a:cs typeface="+mj-cs"/>
              </a:rPr>
              <a:t>Revelation</a:t>
            </a:r>
            <a:endParaRPr kumimoji="0" lang="en-SG" sz="6000" b="1" i="0" u="none" strike="noStrike" kern="1200" cap="all" spc="-100" normalizeH="0" baseline="0" noProof="0" dirty="0">
              <a:ln>
                <a:noFill/>
              </a:ln>
              <a:solidFill>
                <a:srgbClr val="0F6FC6">
                  <a:lumMod val="75000"/>
                </a:srgbClr>
              </a:solidFill>
              <a:effectLst/>
              <a:uLnTx/>
              <a:uFillTx/>
              <a:latin typeface="Century Gothic" pitchFamily="34" charset="0"/>
              <a:ea typeface="+mj-ea"/>
              <a:cs typeface="+mj-cs"/>
            </a:endParaRPr>
          </a:p>
        </p:txBody>
      </p:sp>
      <p:sp>
        <p:nvSpPr>
          <p:cNvPr id="14" name="Subtitle 6">
            <a:extLst>
              <a:ext uri="{FF2B5EF4-FFF2-40B4-BE49-F238E27FC236}">
                <a16:creationId xmlns:a16="http://schemas.microsoft.com/office/drawing/2014/main" id="{0922B35E-1448-4E3A-BB09-D80C3F2A0935}"/>
              </a:ext>
            </a:extLst>
          </p:cNvPr>
          <p:cNvSpPr txBox="1">
            <a:spLocks/>
          </p:cNvSpPr>
          <p:nvPr/>
        </p:nvSpPr>
        <p:spPr>
          <a:xfrm>
            <a:off x="1985342" y="3652157"/>
            <a:ext cx="7990656" cy="17526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3600" b="0" kern="1200">
                <a:solidFill>
                  <a:schemeClr val="tx1">
                    <a:lumMod val="75000"/>
                    <a:lumOff val="25000"/>
                  </a:schemeClr>
                </a:solidFill>
                <a:latin typeface="Century Gothic" pitchFamily="34" charset="0"/>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3200" b="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2800" b="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ct val="20000"/>
              </a:spcBef>
              <a:buClr>
                <a:schemeClr val="accent1"/>
              </a:buClr>
              <a:buFont typeface="Arial" pitchFamily="34" charset="0"/>
              <a:buNone/>
              <a:defRPr sz="2400" b="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2000" b="0" kern="1200" baseline="0">
                <a:solidFill>
                  <a:schemeClr val="tx1">
                    <a:tint val="75000"/>
                  </a:schemeClr>
                </a:solidFill>
                <a:latin typeface="Century Gothic" pitchFamily="34" charset="0"/>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SG" sz="4400" b="1" i="0" u="none" strike="noStrike" kern="1200" cap="none" spc="0" normalizeH="0" baseline="0" noProof="0">
                <a:ln>
                  <a:noFill/>
                </a:ln>
                <a:solidFill>
                  <a:sysClr val="windowText" lastClr="000000">
                    <a:lumMod val="75000"/>
                    <a:lumOff val="25000"/>
                  </a:sysClr>
                </a:solidFill>
                <a:effectLst/>
                <a:uLnTx/>
                <a:uFillTx/>
                <a:latin typeface="Century Gothic" pitchFamily="34" charset="0"/>
                <a:ea typeface="+mn-ea"/>
                <a:cs typeface="+mn-cs"/>
              </a:rPr>
              <a:t>What Does The Bible Say?</a:t>
            </a:r>
            <a:endParaRPr kumimoji="0" lang="en-SG" sz="44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p:txBody>
      </p:sp>
      <p:cxnSp>
        <p:nvCxnSpPr>
          <p:cNvPr id="3" name="Straight Connector 2">
            <a:extLst>
              <a:ext uri="{FF2B5EF4-FFF2-40B4-BE49-F238E27FC236}">
                <a16:creationId xmlns:a16="http://schemas.microsoft.com/office/drawing/2014/main" id="{FD0E95D3-837C-4395-A924-044BC651A8F7}"/>
              </a:ext>
            </a:extLst>
          </p:cNvPr>
          <p:cNvCxnSpPr/>
          <p:nvPr/>
        </p:nvCxnSpPr>
        <p:spPr>
          <a:xfrm>
            <a:off x="1699212" y="3393412"/>
            <a:ext cx="8562915" cy="0"/>
          </a:xfrm>
          <a:prstGeom prst="line">
            <a:avLst/>
          </a:prstGeom>
          <a:ln w="7620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07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914400" y="930876"/>
            <a:ext cx="10132541" cy="247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4754" y="6554804"/>
            <a:ext cx="7461800" cy="369332"/>
          </a:xfrm>
          <a:prstGeom prst="rect">
            <a:avLst/>
          </a:prstGeom>
          <a:noFill/>
        </p:spPr>
        <p:txBody>
          <a:bodyPr wrap="square" rtlCol="0">
            <a:spAutoFit/>
          </a:bodyPr>
          <a:lstStyle/>
          <a:p>
            <a:pPr lvl="0">
              <a:defRPr/>
            </a:pPr>
            <a:r>
              <a:rPr kumimoji="0" lang="en-AU" sz="1800" b="1" i="0" u="none" strike="noStrike" kern="0" cap="none" spc="0" normalizeH="0" baseline="0" noProof="0" dirty="0">
                <a:ln>
                  <a:noFill/>
                </a:ln>
                <a:solidFill>
                  <a:schemeClr val="bg1"/>
                </a:solidFill>
                <a:effectLst/>
                <a:uLnTx/>
                <a:uFillTx/>
              </a:rPr>
              <a:t>FGB Australia </a:t>
            </a:r>
            <a:r>
              <a:rPr lang="en-AU" b="1" kern="0" dirty="0">
                <a:solidFill>
                  <a:schemeClr val="bg1"/>
                </a:solidFill>
              </a:rPr>
              <a:t>– MDM - copyright FGB Gatekeepers Singapore</a:t>
            </a:r>
            <a:endParaRPr kumimoji="0" lang="en-AU" sz="1800" b="1" i="0" u="none" strike="noStrike" kern="0" cap="none" spc="0" normalizeH="0" baseline="0" noProof="0" dirty="0">
              <a:ln>
                <a:noFill/>
              </a:ln>
              <a:solidFill>
                <a:schemeClr val="bg1"/>
              </a:solidFill>
              <a:effectLst/>
              <a:uLnTx/>
              <a:uFillTx/>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54" y="6521273"/>
            <a:ext cx="10912187" cy="7200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0129" y="1"/>
            <a:ext cx="1127539" cy="955589"/>
          </a:xfrm>
          <a:prstGeom prst="rect">
            <a:avLst/>
          </a:prstGeom>
        </p:spPr>
      </p:pic>
      <p:sp>
        <p:nvSpPr>
          <p:cNvPr id="17" name="Title 1">
            <a:extLst>
              <a:ext uri="{FF2B5EF4-FFF2-40B4-BE49-F238E27FC236}">
                <a16:creationId xmlns:a16="http://schemas.microsoft.com/office/drawing/2014/main" id="{B97B14C2-F8E5-4E43-B312-B0EDA2336B30}"/>
              </a:ext>
            </a:extLst>
          </p:cNvPr>
          <p:cNvSpPr txBox="1">
            <a:spLocks/>
          </p:cNvSpPr>
          <p:nvPr/>
        </p:nvSpPr>
        <p:spPr>
          <a:xfrm>
            <a:off x="914399" y="33532"/>
            <a:ext cx="9144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spc="-100" baseline="0">
                <a:solidFill>
                  <a:schemeClr val="accent1">
                    <a:lumMod val="75000"/>
                  </a:schemeClr>
                </a:solidFill>
                <a:latin typeface="Century Gothic"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100" normalizeH="0" baseline="0" noProof="0" dirty="0">
                <a:ln>
                  <a:noFill/>
                </a:ln>
                <a:solidFill>
                  <a:srgbClr val="0F6FC6">
                    <a:lumMod val="75000"/>
                  </a:srgbClr>
                </a:solidFill>
                <a:effectLst/>
                <a:uLnTx/>
                <a:uFillTx/>
                <a:latin typeface="Century Gothic" pitchFamily="34" charset="0"/>
                <a:ea typeface="+mj-ea"/>
                <a:cs typeface="+mj-cs"/>
              </a:rPr>
              <a:t>THE OLD TEMPLE &amp; THE NEW TEMPLE</a:t>
            </a:r>
            <a:endParaRPr kumimoji="0" lang="en-SG" sz="4000" b="1" i="0" u="none" strike="noStrike" kern="1200" cap="none" spc="-100" normalizeH="0" baseline="0" noProof="0" dirty="0">
              <a:ln>
                <a:noFill/>
              </a:ln>
              <a:solidFill>
                <a:srgbClr val="0F6FC6">
                  <a:lumMod val="75000"/>
                </a:srgbClr>
              </a:solidFill>
              <a:effectLst/>
              <a:uLnTx/>
              <a:uFillTx/>
              <a:latin typeface="Century Gothic" pitchFamily="34" charset="0"/>
              <a:ea typeface="+mj-ea"/>
              <a:cs typeface="+mj-cs"/>
            </a:endParaRPr>
          </a:p>
        </p:txBody>
      </p:sp>
      <p:sp>
        <p:nvSpPr>
          <p:cNvPr id="18" name="Content Placeholder 2">
            <a:extLst>
              <a:ext uri="{FF2B5EF4-FFF2-40B4-BE49-F238E27FC236}">
                <a16:creationId xmlns:a16="http://schemas.microsoft.com/office/drawing/2014/main" id="{8C74CAB3-A86A-4E20-BD23-C974C2E3EFE1}"/>
              </a:ext>
            </a:extLst>
          </p:cNvPr>
          <p:cNvSpPr txBox="1">
            <a:spLocks/>
          </p:cNvSpPr>
          <p:nvPr/>
        </p:nvSpPr>
        <p:spPr>
          <a:xfrm>
            <a:off x="914399" y="1147111"/>
            <a:ext cx="10125730" cy="487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3600" b="0" kern="1200">
                <a:solidFill>
                  <a:schemeClr val="tx1">
                    <a:lumMod val="75000"/>
                    <a:lumOff val="25000"/>
                  </a:schemeClr>
                </a:solidFill>
                <a:latin typeface="Century Gothic"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3200" b="0" kern="1200">
                <a:solidFill>
                  <a:schemeClr val="tx1">
                    <a:lumMod val="75000"/>
                    <a:lumOff val="25000"/>
                  </a:schemeClr>
                </a:solidFill>
                <a:latin typeface="Century Gothic"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800" b="0" kern="1200">
                <a:solidFill>
                  <a:schemeClr val="tx1">
                    <a:lumMod val="75000"/>
                    <a:lumOff val="25000"/>
                  </a:schemeClr>
                </a:solidFill>
                <a:latin typeface="Century Gothic"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400" b="0" kern="1200">
                <a:solidFill>
                  <a:schemeClr val="tx1">
                    <a:lumMod val="75000"/>
                    <a:lumOff val="25000"/>
                  </a:schemeClr>
                </a:solidFill>
                <a:latin typeface="Century Gothic"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b="0" kern="1200" baseline="0">
                <a:solidFill>
                  <a:schemeClr val="tx1">
                    <a:lumMod val="75000"/>
                    <a:lumOff val="25000"/>
                  </a:schemeClr>
                </a:solidFill>
                <a:latin typeface="Century Gothic"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endParaRPr kumimoji="0" lang="en-SG" sz="12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US" sz="2400" b="1" i="0" u="none" strike="noStrike" kern="1200" cap="none" spc="0" normalizeH="0" baseline="0" noProof="0" dirty="0">
                <a:ln>
                  <a:noFill/>
                </a:ln>
                <a:solidFill>
                  <a:srgbClr val="0F6FC6">
                    <a:lumMod val="75000"/>
                  </a:srgbClr>
                </a:solidFill>
                <a:effectLst/>
                <a:uLnTx/>
                <a:uFillTx/>
                <a:latin typeface="Century Gothic" pitchFamily="34" charset="0"/>
                <a:ea typeface="+mn-ea"/>
                <a:cs typeface="+mn-cs"/>
              </a:rPr>
              <a:t>Old Temple:</a:t>
            </a: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 For God to dwell amongst His people</a:t>
            </a:r>
            <a:endParaRPr kumimoji="0" lang="en-SG" sz="24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US" sz="2400" b="1" i="0" u="none" strike="noStrike" kern="1200" cap="none" spc="0" normalizeH="0" baseline="0" noProof="0" dirty="0">
                <a:ln>
                  <a:noFill/>
                </a:ln>
                <a:solidFill>
                  <a:srgbClr val="0F6FC6">
                    <a:lumMod val="75000"/>
                  </a:srgbClr>
                </a:solidFill>
                <a:effectLst/>
                <a:uLnTx/>
                <a:uFillTx/>
                <a:latin typeface="Century Gothic" pitchFamily="34" charset="0"/>
                <a:ea typeface="+mn-ea"/>
                <a:cs typeface="+mn-cs"/>
              </a:rPr>
              <a:t>New Temple:</a:t>
            </a:r>
            <a:r>
              <a:rPr kumimoji="0" lang="en-US" sz="2400" b="0" i="0" u="none" strike="noStrike" kern="1200" cap="none" spc="0" normalizeH="0" baseline="0" noProof="0" dirty="0">
                <a:ln>
                  <a:noFill/>
                </a:ln>
                <a:solidFill>
                  <a:srgbClr val="0F6FC6">
                    <a:lumMod val="75000"/>
                  </a:srgbClr>
                </a:solidFill>
                <a:effectLst/>
                <a:uLnTx/>
                <a:uFillTx/>
                <a:latin typeface="Century Gothic" pitchFamily="34" charset="0"/>
                <a:ea typeface="+mn-ea"/>
                <a:cs typeface="+mn-cs"/>
              </a:rPr>
              <a:t> </a:t>
            </a: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We are the temple of the Holy Spirit</a:t>
            </a:r>
            <a:endParaRPr kumimoji="0" lang="en-SG" sz="24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endParaRPr kumimoji="0" lang="en-SG" sz="16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SG" sz="2400" b="1"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1 Cor 3:16-17</a:t>
            </a:r>
            <a:r>
              <a:rPr kumimoji="0" lang="en-SG" sz="2400" b="1" i="1"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 </a:t>
            </a:r>
            <a:r>
              <a:rPr kumimoji="0" lang="en-SG" sz="2400" b="0" i="1"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Do you not know that you are the temple of God and that the Spirit of God dwells in you? If anyone defiles the temple of God, God will destroy him. For the temple of God is holy, which temple you are.</a:t>
            </a: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endParaRPr kumimoji="0" lang="en-SG" sz="16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SG" sz="2400" b="1"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1 Pet 2:5 </a:t>
            </a:r>
            <a:r>
              <a:rPr kumimoji="0" lang="en-SG" sz="2400" b="0" i="1"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You also, as living stones, are being built up a spiritual house, a holy priesthood, to offer up spiritual sacrifices acceptable to God through Jesus Christ.</a:t>
            </a:r>
            <a:endParaRPr kumimoji="0" lang="en-SG" sz="24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27654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914400" y="930876"/>
            <a:ext cx="10132541" cy="247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4754" y="6554804"/>
            <a:ext cx="7461800" cy="369332"/>
          </a:xfrm>
          <a:prstGeom prst="rect">
            <a:avLst/>
          </a:prstGeom>
          <a:noFill/>
        </p:spPr>
        <p:txBody>
          <a:bodyPr wrap="square" rtlCol="0">
            <a:spAutoFit/>
          </a:bodyPr>
          <a:lstStyle/>
          <a:p>
            <a:pPr lvl="0">
              <a:defRPr/>
            </a:pPr>
            <a:r>
              <a:rPr kumimoji="0" lang="en-AU" sz="1800" b="1" i="0" u="none" strike="noStrike" kern="0" cap="none" spc="0" normalizeH="0" baseline="0" noProof="0" dirty="0">
                <a:ln>
                  <a:noFill/>
                </a:ln>
                <a:solidFill>
                  <a:schemeClr val="bg1"/>
                </a:solidFill>
                <a:effectLst/>
                <a:uLnTx/>
                <a:uFillTx/>
              </a:rPr>
              <a:t>FGB Australia </a:t>
            </a:r>
            <a:r>
              <a:rPr lang="en-AU" b="1" kern="0" dirty="0">
                <a:solidFill>
                  <a:schemeClr val="bg1"/>
                </a:solidFill>
              </a:rPr>
              <a:t>– MDM - copyright FGB Gatekeepers Singapore</a:t>
            </a:r>
            <a:endParaRPr kumimoji="0" lang="en-AU" sz="1800" b="1" i="0" u="none" strike="noStrike" kern="0" cap="none" spc="0" normalizeH="0" baseline="0" noProof="0" dirty="0">
              <a:ln>
                <a:noFill/>
              </a:ln>
              <a:solidFill>
                <a:schemeClr val="bg1"/>
              </a:solidFill>
              <a:effectLst/>
              <a:uLnTx/>
              <a:uFillTx/>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54" y="6521273"/>
            <a:ext cx="10912187" cy="7200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0129" y="1"/>
            <a:ext cx="1127539" cy="955589"/>
          </a:xfrm>
          <a:prstGeom prst="rect">
            <a:avLst/>
          </a:prstGeom>
        </p:spPr>
      </p:pic>
      <p:pic>
        <p:nvPicPr>
          <p:cNvPr id="12" name="Picture 17">
            <a:extLst>
              <a:ext uri="{FF2B5EF4-FFF2-40B4-BE49-F238E27FC236}">
                <a16:creationId xmlns:a16="http://schemas.microsoft.com/office/drawing/2014/main" id="{52FEA98B-BCB7-449E-8F00-029775C3CB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587" y="989121"/>
            <a:ext cx="10132542" cy="433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BB6B0987-F093-4E0C-82DE-9642853DB7AC}"/>
              </a:ext>
            </a:extLst>
          </p:cNvPr>
          <p:cNvSpPr/>
          <p:nvPr/>
        </p:nvSpPr>
        <p:spPr>
          <a:xfrm>
            <a:off x="914400" y="4777288"/>
            <a:ext cx="10822193" cy="1791260"/>
          </a:xfrm>
          <a:prstGeom prst="rect">
            <a:avLst/>
          </a:prstGeom>
        </p:spPr>
        <p:txBody>
          <a:bodyPr wrap="square">
            <a:spAutoFit/>
          </a:bodyPr>
          <a:lstStyle/>
          <a:p>
            <a:pPr>
              <a:spcBef>
                <a:spcPct val="20000"/>
              </a:spcBef>
              <a:buClr>
                <a:srgbClr val="0F6FC6"/>
              </a:buClr>
              <a:buSzPct val="85000"/>
            </a:pPr>
            <a:r>
              <a:rPr lang="en-US" sz="2400" b="1" dirty="0">
                <a:solidFill>
                  <a:srgbClr val="0F6FC6">
                    <a:lumMod val="75000"/>
                  </a:srgbClr>
                </a:solidFill>
                <a:latin typeface="Century Gothic" pitchFamily="34" charset="0"/>
              </a:rPr>
              <a:t>1) Spirit Connects Us To The Spiritual Realm</a:t>
            </a:r>
            <a:endParaRPr lang="en-SG" sz="2400" b="1" dirty="0">
              <a:solidFill>
                <a:srgbClr val="0F6FC6">
                  <a:lumMod val="75000"/>
                </a:srgbClr>
              </a:solidFill>
              <a:latin typeface="Century Gothic" pitchFamily="34" charset="0"/>
            </a:endParaRPr>
          </a:p>
          <a:p>
            <a:pPr marL="182880" indent="-182880">
              <a:spcBef>
                <a:spcPct val="20000"/>
              </a:spcBef>
              <a:buClr>
                <a:srgbClr val="0F6FC6"/>
              </a:buClr>
              <a:buSzPct val="85000"/>
              <a:buFont typeface="Arial" pitchFamily="34" charset="0"/>
              <a:buChar char="•"/>
            </a:pPr>
            <a:r>
              <a:rPr lang="en-US" sz="2400" dirty="0">
                <a:solidFill>
                  <a:prstClr val="black">
                    <a:lumMod val="75000"/>
                    <a:lumOff val="25000"/>
                  </a:prstClr>
                </a:solidFill>
                <a:latin typeface="Century Gothic" pitchFamily="34" charset="0"/>
              </a:rPr>
              <a:t>The body without the spirit is dead </a:t>
            </a:r>
            <a:r>
              <a:rPr lang="en-US" sz="2400" b="1" dirty="0">
                <a:solidFill>
                  <a:prstClr val="black">
                    <a:lumMod val="75000"/>
                    <a:lumOff val="25000"/>
                  </a:prstClr>
                </a:solidFill>
                <a:latin typeface="Century Gothic" pitchFamily="34" charset="0"/>
              </a:rPr>
              <a:t>Jas 2:26</a:t>
            </a:r>
            <a:endParaRPr lang="en-SG" sz="2400" dirty="0">
              <a:solidFill>
                <a:prstClr val="black">
                  <a:lumMod val="75000"/>
                  <a:lumOff val="25000"/>
                </a:prstClr>
              </a:solidFill>
              <a:latin typeface="Century Gothic" pitchFamily="34" charset="0"/>
            </a:endParaRPr>
          </a:p>
          <a:p>
            <a:pPr marL="182880" indent="-182880">
              <a:spcBef>
                <a:spcPct val="20000"/>
              </a:spcBef>
              <a:buClr>
                <a:srgbClr val="0F6FC6"/>
              </a:buClr>
              <a:buSzPct val="85000"/>
              <a:buFont typeface="Arial" pitchFamily="34" charset="0"/>
              <a:buChar char="•"/>
            </a:pPr>
            <a:r>
              <a:rPr lang="en-US" sz="2400" dirty="0">
                <a:solidFill>
                  <a:prstClr val="black">
                    <a:lumMod val="75000"/>
                    <a:lumOff val="25000"/>
                  </a:prstClr>
                </a:solidFill>
                <a:latin typeface="Century Gothic" pitchFamily="34" charset="0"/>
              </a:rPr>
              <a:t>Angels: soul &amp; spirit but no body unless they appear in bodily form)</a:t>
            </a:r>
            <a:endParaRPr lang="en-SG" sz="2400" dirty="0">
              <a:solidFill>
                <a:prstClr val="black">
                  <a:lumMod val="75000"/>
                  <a:lumOff val="25000"/>
                </a:prstClr>
              </a:solidFill>
              <a:latin typeface="Century Gothic" pitchFamily="34" charset="0"/>
            </a:endParaRPr>
          </a:p>
          <a:p>
            <a:pPr marL="182880" indent="-182880">
              <a:spcBef>
                <a:spcPct val="20000"/>
              </a:spcBef>
              <a:buClr>
                <a:srgbClr val="0F6FC6"/>
              </a:buClr>
              <a:buSzPct val="85000"/>
              <a:buFont typeface="Arial" pitchFamily="34" charset="0"/>
              <a:buChar char="•"/>
            </a:pPr>
            <a:r>
              <a:rPr lang="en-US" sz="2400" dirty="0">
                <a:solidFill>
                  <a:prstClr val="black">
                    <a:lumMod val="75000"/>
                    <a:lumOff val="25000"/>
                  </a:prstClr>
                </a:solidFill>
                <a:latin typeface="Century Gothic" pitchFamily="34" charset="0"/>
              </a:rPr>
              <a:t>Animals: body &amp; soul without spirit</a:t>
            </a:r>
            <a:r>
              <a:rPr lang="en-US" sz="1200" b="1" dirty="0">
                <a:solidFill>
                  <a:prstClr val="black">
                    <a:lumMod val="75000"/>
                    <a:lumOff val="25000"/>
                  </a:prstClr>
                </a:solidFill>
                <a:latin typeface="Century Gothic" pitchFamily="34" charset="0"/>
              </a:rPr>
              <a:t> </a:t>
            </a:r>
            <a:endParaRPr lang="en-SG" sz="1200" b="1" dirty="0">
              <a:solidFill>
                <a:prstClr val="black">
                  <a:lumMod val="75000"/>
                  <a:lumOff val="25000"/>
                </a:prstClr>
              </a:solidFill>
              <a:latin typeface="Century Gothic" pitchFamily="34" charset="0"/>
            </a:endParaRPr>
          </a:p>
        </p:txBody>
      </p:sp>
    </p:spTree>
    <p:extLst>
      <p:ext uri="{BB962C8B-B14F-4D97-AF65-F5344CB8AC3E}">
        <p14:creationId xmlns:p14="http://schemas.microsoft.com/office/powerpoint/2010/main" val="223860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914400" y="930876"/>
            <a:ext cx="10132541" cy="247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4754" y="6554804"/>
            <a:ext cx="7461800" cy="369332"/>
          </a:xfrm>
          <a:prstGeom prst="rect">
            <a:avLst/>
          </a:prstGeom>
          <a:noFill/>
        </p:spPr>
        <p:txBody>
          <a:bodyPr wrap="square" rtlCol="0">
            <a:spAutoFit/>
          </a:bodyPr>
          <a:lstStyle/>
          <a:p>
            <a:pPr lvl="0">
              <a:defRPr/>
            </a:pPr>
            <a:r>
              <a:rPr kumimoji="0" lang="en-AU" sz="1800" b="1" i="0" u="none" strike="noStrike" kern="0" cap="none" spc="0" normalizeH="0" baseline="0" noProof="0" dirty="0">
                <a:ln>
                  <a:noFill/>
                </a:ln>
                <a:solidFill>
                  <a:schemeClr val="bg1"/>
                </a:solidFill>
                <a:effectLst/>
                <a:uLnTx/>
                <a:uFillTx/>
              </a:rPr>
              <a:t>FGB Australia </a:t>
            </a:r>
            <a:r>
              <a:rPr lang="en-AU" b="1" kern="0" dirty="0">
                <a:solidFill>
                  <a:schemeClr val="bg1"/>
                </a:solidFill>
              </a:rPr>
              <a:t>– MDM - copyright FGB Gatekeepers Singapore</a:t>
            </a:r>
            <a:endParaRPr kumimoji="0" lang="en-AU" sz="1800" b="1" i="0" u="none" strike="noStrike" kern="0" cap="none" spc="0" normalizeH="0" baseline="0" noProof="0" dirty="0">
              <a:ln>
                <a:noFill/>
              </a:ln>
              <a:solidFill>
                <a:schemeClr val="bg1"/>
              </a:solidFill>
              <a:effectLst/>
              <a:uLnTx/>
              <a:uFillTx/>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54" y="6521273"/>
            <a:ext cx="10912187" cy="7200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0129" y="1"/>
            <a:ext cx="1127539" cy="955589"/>
          </a:xfrm>
          <a:prstGeom prst="rect">
            <a:avLst/>
          </a:prstGeom>
        </p:spPr>
      </p:pic>
      <p:sp>
        <p:nvSpPr>
          <p:cNvPr id="13" name="Content Placeholder 2">
            <a:extLst>
              <a:ext uri="{FF2B5EF4-FFF2-40B4-BE49-F238E27FC236}">
                <a16:creationId xmlns:a16="http://schemas.microsoft.com/office/drawing/2014/main" id="{3459A34B-EA6B-4139-88C4-55D33DC728C3}"/>
              </a:ext>
            </a:extLst>
          </p:cNvPr>
          <p:cNvSpPr txBox="1">
            <a:spLocks/>
          </p:cNvSpPr>
          <p:nvPr/>
        </p:nvSpPr>
        <p:spPr>
          <a:xfrm>
            <a:off x="914400" y="477795"/>
            <a:ext cx="10132541" cy="558744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3600" b="0" kern="1200">
                <a:solidFill>
                  <a:schemeClr val="tx1">
                    <a:lumMod val="75000"/>
                    <a:lumOff val="25000"/>
                  </a:schemeClr>
                </a:solidFill>
                <a:latin typeface="Century Gothic"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3200" b="0" kern="1200">
                <a:solidFill>
                  <a:schemeClr val="tx1">
                    <a:lumMod val="75000"/>
                    <a:lumOff val="25000"/>
                  </a:schemeClr>
                </a:solidFill>
                <a:latin typeface="Century Gothic"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800" b="0" kern="1200">
                <a:solidFill>
                  <a:schemeClr val="tx1">
                    <a:lumMod val="75000"/>
                    <a:lumOff val="25000"/>
                  </a:schemeClr>
                </a:solidFill>
                <a:latin typeface="Century Gothic"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400" b="0" kern="1200">
                <a:solidFill>
                  <a:schemeClr val="tx1">
                    <a:lumMod val="75000"/>
                    <a:lumOff val="25000"/>
                  </a:schemeClr>
                </a:solidFill>
                <a:latin typeface="Century Gothic"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b="0" kern="1200" baseline="0">
                <a:solidFill>
                  <a:schemeClr val="tx1">
                    <a:lumMod val="75000"/>
                    <a:lumOff val="25000"/>
                  </a:schemeClr>
                </a:solidFill>
                <a:latin typeface="Century Gothic"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US" sz="2400" b="1" i="0" u="none" strike="noStrike" kern="1200" cap="none" spc="0" normalizeH="0" baseline="0" noProof="0" dirty="0">
                <a:ln>
                  <a:noFill/>
                </a:ln>
                <a:solidFill>
                  <a:srgbClr val="0F6FC6">
                    <a:lumMod val="75000"/>
                  </a:srgbClr>
                </a:solidFill>
                <a:effectLst/>
                <a:uLnTx/>
                <a:uFillTx/>
                <a:latin typeface="Century Gothic" pitchFamily="34" charset="0"/>
                <a:ea typeface="+mn-ea"/>
                <a:cs typeface="+mn-cs"/>
              </a:rPr>
              <a:t>2) Soul Connects The Spirit Realm To The Natural Realm </a:t>
            </a:r>
            <a:endParaRPr kumimoji="0" lang="en-SG" sz="2400" b="1" i="0" u="none" strike="noStrike" kern="1200" cap="none" spc="0" normalizeH="0" baseline="0" noProof="0" dirty="0">
              <a:ln>
                <a:noFill/>
              </a:ln>
              <a:solidFill>
                <a:srgbClr val="0F6FC6">
                  <a:lumMod val="75000"/>
                </a:srgbClr>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endParaRPr kumimoji="0" lang="en-US" sz="2400" b="1" i="0" u="none" strike="noStrike" kern="1200" cap="none" spc="0" normalizeH="0" baseline="0" noProof="0" dirty="0">
              <a:ln>
                <a:noFill/>
              </a:ln>
              <a:solidFill>
                <a:srgbClr val="0F6FC6">
                  <a:lumMod val="75000"/>
                </a:srgbClr>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US" sz="2400" b="1" i="0" u="none" strike="noStrike" kern="1200" cap="none" spc="0" normalizeH="0" baseline="0" noProof="0" dirty="0" err="1">
                <a:ln>
                  <a:noFill/>
                </a:ln>
                <a:solidFill>
                  <a:sysClr val="windowText" lastClr="000000">
                    <a:lumMod val="75000"/>
                    <a:lumOff val="25000"/>
                  </a:sysClr>
                </a:solidFill>
                <a:effectLst/>
                <a:uLnTx/>
                <a:uFillTx/>
                <a:latin typeface="Century Gothic" pitchFamily="34" charset="0"/>
                <a:ea typeface="+mn-ea"/>
                <a:cs typeface="+mn-cs"/>
              </a:rPr>
              <a:t>Heb</a:t>
            </a:r>
            <a:r>
              <a:rPr kumimoji="0" lang="en-US" sz="2400" b="1"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 4:12 </a:t>
            </a:r>
            <a:r>
              <a:rPr kumimoji="0" lang="en-US" sz="2400" b="0" i="1"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For the word of God is living and powerful, and sharper than any two-edged sword, piercing even to the division of soul and spirit, and of joints and marrow, and is a discerner of the thoughts and intents of the heart.</a:t>
            </a: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endParaRPr kumimoji="0" lang="en-SG" sz="24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US" sz="1200" b="1" i="1"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 </a:t>
            </a:r>
            <a:endParaRPr kumimoji="0" lang="en-SG" sz="12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US" sz="2400" b="1" i="0" u="none" strike="noStrike" kern="1200" cap="none" spc="0" normalizeH="0" baseline="0" noProof="0" dirty="0">
                <a:ln>
                  <a:noFill/>
                </a:ln>
                <a:solidFill>
                  <a:srgbClr val="0F6FC6">
                    <a:lumMod val="75000"/>
                  </a:srgbClr>
                </a:solidFill>
                <a:effectLst/>
                <a:uLnTx/>
                <a:uFillTx/>
                <a:latin typeface="Century Gothic" pitchFamily="34" charset="0"/>
                <a:ea typeface="+mn-ea"/>
                <a:cs typeface="+mn-cs"/>
              </a:rPr>
              <a:t>3) Body Operates On Five Senses &amp; Connects Us To The Natural Man</a:t>
            </a:r>
            <a:endParaRPr kumimoji="0" lang="en-SG" sz="2400" b="1" i="0" u="none" strike="noStrike" kern="1200" cap="none" spc="0" normalizeH="0" baseline="0" noProof="0" dirty="0">
              <a:ln>
                <a:noFill/>
              </a:ln>
              <a:solidFill>
                <a:srgbClr val="0F6FC6">
                  <a:lumMod val="75000"/>
                </a:srgbClr>
              </a:solidFill>
              <a:effectLst/>
              <a:uLnTx/>
              <a:uFillTx/>
              <a:latin typeface="Century Gothic" pitchFamily="34" charset="0"/>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0F6FC6"/>
              </a:buClr>
              <a:buSzPct val="85000"/>
              <a:buFont typeface="Arial" pitchFamily="34" charset="0"/>
              <a:buChar char="•"/>
              <a:tabLst/>
              <a:defRPr/>
            </a:pPr>
            <a:endParaRPr kumimoji="0" lang="en-US" sz="24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a:p>
            <a:pPr marL="514350" marR="0" lvl="0" indent="-514350" algn="l" defTabSz="914400" rtl="0" eaLnBrk="1" fontAlgn="auto" latinLnBrk="0" hangingPunct="1">
              <a:lnSpc>
                <a:spcPct val="100000"/>
              </a:lnSpc>
              <a:spcBef>
                <a:spcPct val="20000"/>
              </a:spcBef>
              <a:spcAft>
                <a:spcPts val="0"/>
              </a:spcAft>
              <a:buClr>
                <a:srgbClr val="0F6FC6"/>
              </a:buClr>
              <a:buSzPct val="85000"/>
              <a:buFont typeface="+mj-lt"/>
              <a:buAutoNum type="romanLcPeriod"/>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Executive of the personality can be spirit, soul or body directed. When we are cut off from God (via the spirit), we will be ruled by our soul &amp; body instead. </a:t>
            </a:r>
            <a:r>
              <a:rPr kumimoji="0" lang="en-SG" sz="2400" b="1"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Rm 8:5-12</a:t>
            </a:r>
          </a:p>
        </p:txBody>
      </p:sp>
    </p:spTree>
    <p:extLst>
      <p:ext uri="{BB962C8B-B14F-4D97-AF65-F5344CB8AC3E}">
        <p14:creationId xmlns:p14="http://schemas.microsoft.com/office/powerpoint/2010/main" val="246879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914400" y="930876"/>
            <a:ext cx="10132541" cy="247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4754" y="6554804"/>
            <a:ext cx="7461800" cy="369332"/>
          </a:xfrm>
          <a:prstGeom prst="rect">
            <a:avLst/>
          </a:prstGeom>
          <a:noFill/>
        </p:spPr>
        <p:txBody>
          <a:bodyPr wrap="square" rtlCol="0">
            <a:spAutoFit/>
          </a:bodyPr>
          <a:lstStyle/>
          <a:p>
            <a:pPr lvl="0">
              <a:defRPr/>
            </a:pPr>
            <a:r>
              <a:rPr kumimoji="0" lang="en-AU" sz="1800" b="1" i="0" u="none" strike="noStrike" kern="0" cap="none" spc="0" normalizeH="0" baseline="0" noProof="0" dirty="0">
                <a:ln>
                  <a:noFill/>
                </a:ln>
                <a:solidFill>
                  <a:schemeClr val="bg1"/>
                </a:solidFill>
                <a:effectLst/>
                <a:uLnTx/>
                <a:uFillTx/>
              </a:rPr>
              <a:t>FGB Australia </a:t>
            </a:r>
            <a:r>
              <a:rPr lang="en-AU" b="1" kern="0" dirty="0">
                <a:solidFill>
                  <a:schemeClr val="bg1"/>
                </a:solidFill>
              </a:rPr>
              <a:t>– MDM - copyright FGB Gatekeepers Singapore</a:t>
            </a:r>
            <a:endParaRPr kumimoji="0" lang="en-AU" sz="1800" b="1" i="0" u="none" strike="noStrike" kern="0" cap="none" spc="0" normalizeH="0" baseline="0" noProof="0" dirty="0">
              <a:ln>
                <a:noFill/>
              </a:ln>
              <a:solidFill>
                <a:schemeClr val="bg1"/>
              </a:solidFill>
              <a:effectLst/>
              <a:uLnTx/>
              <a:uFillTx/>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54" y="6521273"/>
            <a:ext cx="10912187" cy="7200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0129" y="1"/>
            <a:ext cx="1127539" cy="955589"/>
          </a:xfrm>
          <a:prstGeom prst="rect">
            <a:avLst/>
          </a:prstGeom>
        </p:spPr>
      </p:pic>
      <p:sp>
        <p:nvSpPr>
          <p:cNvPr id="13" name="Content Placeholder 2">
            <a:extLst>
              <a:ext uri="{FF2B5EF4-FFF2-40B4-BE49-F238E27FC236}">
                <a16:creationId xmlns:a16="http://schemas.microsoft.com/office/drawing/2014/main" id="{3459A34B-EA6B-4139-88C4-55D33DC728C3}"/>
              </a:ext>
            </a:extLst>
          </p:cNvPr>
          <p:cNvSpPr txBox="1">
            <a:spLocks/>
          </p:cNvSpPr>
          <p:nvPr/>
        </p:nvSpPr>
        <p:spPr>
          <a:xfrm>
            <a:off x="914400" y="477795"/>
            <a:ext cx="10319657" cy="589034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3600" b="0" kern="1200">
                <a:solidFill>
                  <a:schemeClr val="tx1">
                    <a:lumMod val="75000"/>
                    <a:lumOff val="25000"/>
                  </a:schemeClr>
                </a:solidFill>
                <a:latin typeface="Century Gothic"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3200" b="0" kern="1200">
                <a:solidFill>
                  <a:schemeClr val="tx1">
                    <a:lumMod val="75000"/>
                    <a:lumOff val="25000"/>
                  </a:schemeClr>
                </a:solidFill>
                <a:latin typeface="Century Gothic"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800" b="0" kern="1200">
                <a:solidFill>
                  <a:schemeClr val="tx1">
                    <a:lumMod val="75000"/>
                    <a:lumOff val="25000"/>
                  </a:schemeClr>
                </a:solidFill>
                <a:latin typeface="Century Gothic"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400" b="0" kern="1200">
                <a:solidFill>
                  <a:schemeClr val="tx1">
                    <a:lumMod val="75000"/>
                    <a:lumOff val="25000"/>
                  </a:schemeClr>
                </a:solidFill>
                <a:latin typeface="Century Gothic"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b="0" kern="1200" baseline="0">
                <a:solidFill>
                  <a:schemeClr val="tx1">
                    <a:lumMod val="75000"/>
                    <a:lumOff val="25000"/>
                  </a:schemeClr>
                </a:solidFill>
                <a:latin typeface="Century Gothic"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spcBef>
                <a:spcPct val="20000"/>
              </a:spcBef>
              <a:spcAft>
                <a:spcPts val="600"/>
              </a:spcAft>
              <a:buClr>
                <a:srgbClr val="0F6FC6"/>
              </a:buClr>
              <a:buSzPct val="85000"/>
              <a:buFont typeface="Arial" pitchFamily="34" charset="0"/>
              <a:buNone/>
              <a:tabLst/>
              <a:defRPr/>
            </a:pPr>
            <a:r>
              <a:rPr kumimoji="0" lang="en-US" sz="2400" b="1" i="0" u="none" strike="noStrike" kern="1200" cap="none" spc="0" normalizeH="0" baseline="0" noProof="0" dirty="0">
                <a:ln>
                  <a:noFill/>
                </a:ln>
                <a:solidFill>
                  <a:srgbClr val="0F6FC6">
                    <a:lumMod val="75000"/>
                  </a:srgbClr>
                </a:solidFill>
                <a:effectLst/>
                <a:uLnTx/>
                <a:uFillTx/>
                <a:latin typeface="Century Gothic" pitchFamily="34" charset="0"/>
                <a:ea typeface="+mn-ea"/>
                <a:cs typeface="+mn-cs"/>
              </a:rPr>
              <a:t>3) Body Operates On Five Senses &amp; Connects Us To The Natural Man</a:t>
            </a:r>
            <a:endParaRPr kumimoji="0" lang="en-SG" sz="2400" b="1" i="0" u="none" strike="noStrike" kern="1200" cap="none" spc="0" normalizeH="0" baseline="0" noProof="0" dirty="0">
              <a:ln>
                <a:noFill/>
              </a:ln>
              <a:solidFill>
                <a:srgbClr val="0F6FC6">
                  <a:lumMod val="75000"/>
                </a:srgbClr>
              </a:solidFill>
              <a:effectLst/>
              <a:uLnTx/>
              <a:uFillTx/>
              <a:latin typeface="Century Gothic" pitchFamily="34" charset="0"/>
              <a:ea typeface="+mn-ea"/>
              <a:cs typeface="+mn-cs"/>
            </a:endParaRPr>
          </a:p>
          <a:p>
            <a:pPr marL="514350" marR="0" lvl="0" indent="-514350" algn="l" defTabSz="914400" rtl="0" eaLnBrk="1" fontAlgn="auto" latinLnBrk="0" hangingPunct="1">
              <a:spcBef>
                <a:spcPct val="20000"/>
              </a:spcBef>
              <a:spcAft>
                <a:spcPts val="600"/>
              </a:spcAft>
              <a:buClr>
                <a:srgbClr val="0F6FC6"/>
              </a:buClr>
              <a:buSzPct val="85000"/>
              <a:buFont typeface="+mj-lt"/>
              <a:buAutoNum type="romanLcPeriod"/>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Executive of the personality can be spirit, soul or body directed. When we are cut off from God (via the spirit), we will be ruled by our soul &amp; body instead. </a:t>
            </a:r>
            <a:r>
              <a:rPr kumimoji="0" lang="en-SG" sz="2400" b="1"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Rm 8:5-12</a:t>
            </a:r>
          </a:p>
          <a:p>
            <a:pPr marL="514350" lvl="0" indent="-514350">
              <a:spcAft>
                <a:spcPts val="600"/>
              </a:spcAft>
              <a:buClr>
                <a:srgbClr val="0F6FC6"/>
              </a:buClr>
              <a:buFont typeface="+mj-lt"/>
              <a:buAutoNum type="romanLcPeriod" startAt="2"/>
            </a:pPr>
            <a:r>
              <a:rPr lang="en-US" sz="2400" dirty="0">
                <a:solidFill>
                  <a:prstClr val="black">
                    <a:lumMod val="75000"/>
                    <a:lumOff val="25000"/>
                  </a:prstClr>
                </a:solidFill>
              </a:rPr>
              <a:t>The Holy Spirit Himself bears witness with our spirit that we are the children of God </a:t>
            </a:r>
            <a:r>
              <a:rPr lang="en-US" sz="2400" b="1" dirty="0">
                <a:solidFill>
                  <a:prstClr val="black">
                    <a:lumMod val="75000"/>
                    <a:lumOff val="25000"/>
                  </a:prstClr>
                </a:solidFill>
              </a:rPr>
              <a:t>Rm 8:16</a:t>
            </a:r>
            <a:r>
              <a:rPr lang="en-US" sz="2400" dirty="0">
                <a:solidFill>
                  <a:prstClr val="black">
                    <a:lumMod val="75000"/>
                    <a:lumOff val="25000"/>
                  </a:prstClr>
                </a:solidFill>
              </a:rPr>
              <a:t> We are connected with the Lord through our spirit </a:t>
            </a:r>
            <a:r>
              <a:rPr lang="en-SG" sz="2400" b="1" dirty="0">
                <a:solidFill>
                  <a:prstClr val="black">
                    <a:lumMod val="75000"/>
                    <a:lumOff val="25000"/>
                  </a:prstClr>
                </a:solidFill>
              </a:rPr>
              <a:t>1 Cor 6:17</a:t>
            </a:r>
            <a:endParaRPr lang="en-SG" sz="2400" dirty="0">
              <a:solidFill>
                <a:prstClr val="black">
                  <a:lumMod val="75000"/>
                  <a:lumOff val="25000"/>
                </a:prstClr>
              </a:solidFill>
            </a:endParaRPr>
          </a:p>
          <a:p>
            <a:pPr marL="514350" lvl="0" indent="-514350">
              <a:spcAft>
                <a:spcPts val="600"/>
              </a:spcAft>
              <a:buClr>
                <a:srgbClr val="0F6FC6"/>
              </a:buClr>
              <a:buFont typeface="+mj-lt"/>
              <a:buAutoNum type="romanLcPeriod" startAt="2"/>
            </a:pPr>
            <a:r>
              <a:rPr lang="en-US" sz="2400" dirty="0">
                <a:solidFill>
                  <a:prstClr val="black">
                    <a:lumMod val="75000"/>
                    <a:lumOff val="25000"/>
                  </a:prstClr>
                </a:solidFill>
              </a:rPr>
              <a:t>For transformation to take place, our soul (mind) needs to be renewed even though our spirit is made new! </a:t>
            </a:r>
            <a:r>
              <a:rPr lang="en-SG" sz="2400" b="1" dirty="0">
                <a:solidFill>
                  <a:prstClr val="black">
                    <a:lumMod val="75000"/>
                    <a:lumOff val="25000"/>
                  </a:prstClr>
                </a:solidFill>
              </a:rPr>
              <a:t>Rm 12:2</a:t>
            </a:r>
            <a:endParaRPr lang="en-SG" sz="2400" dirty="0">
              <a:solidFill>
                <a:prstClr val="black">
                  <a:lumMod val="75000"/>
                  <a:lumOff val="25000"/>
                </a:prstClr>
              </a:solidFill>
            </a:endParaRPr>
          </a:p>
          <a:p>
            <a:pPr marL="514350" lvl="0" indent="-514350">
              <a:spcAft>
                <a:spcPts val="600"/>
              </a:spcAft>
              <a:buClr>
                <a:srgbClr val="0F6FC6"/>
              </a:buClr>
              <a:buFont typeface="+mj-lt"/>
              <a:buAutoNum type="romanLcPeriod" startAt="2"/>
            </a:pPr>
            <a:r>
              <a:rPr lang="en-US" sz="2400" dirty="0">
                <a:solidFill>
                  <a:prstClr val="black">
                    <a:lumMod val="75000"/>
                    <a:lumOff val="25000"/>
                  </a:prstClr>
                </a:solidFill>
              </a:rPr>
              <a:t>We are transformed from glory to glory, just as by the Spirit of the Lord </a:t>
            </a:r>
            <a:r>
              <a:rPr lang="en-SG" sz="2400" b="1" dirty="0">
                <a:solidFill>
                  <a:prstClr val="black">
                    <a:lumMod val="75000"/>
                    <a:lumOff val="25000"/>
                  </a:prstClr>
                </a:solidFill>
              </a:rPr>
              <a:t>2 Cor 3:18</a:t>
            </a:r>
            <a:endParaRPr lang="en-SG" sz="2400" dirty="0">
              <a:solidFill>
                <a:prstClr val="black">
                  <a:lumMod val="75000"/>
                  <a:lumOff val="25000"/>
                </a:prstClr>
              </a:solidFill>
            </a:endParaRPr>
          </a:p>
          <a:p>
            <a:pPr marL="514350" lvl="0" indent="-514350">
              <a:spcAft>
                <a:spcPts val="600"/>
              </a:spcAft>
              <a:buClr>
                <a:srgbClr val="0F6FC6"/>
              </a:buClr>
              <a:buFont typeface="+mj-lt"/>
              <a:buAutoNum type="romanLcPeriod" startAt="2"/>
            </a:pPr>
            <a:r>
              <a:rPr lang="en-US" sz="2400" dirty="0">
                <a:solidFill>
                  <a:prstClr val="black">
                    <a:lumMod val="75000"/>
                    <a:lumOff val="25000"/>
                  </a:prstClr>
                </a:solidFill>
              </a:rPr>
              <a:t>Spirit-led, Spirit-controlled life. Flesh gives birth to fleshy lusts, but the Spirit gives birth to spirit life </a:t>
            </a:r>
            <a:r>
              <a:rPr lang="en-SG" sz="2400" b="1" dirty="0">
                <a:solidFill>
                  <a:prstClr val="black">
                    <a:lumMod val="75000"/>
                    <a:lumOff val="25000"/>
                  </a:prstClr>
                </a:solidFill>
              </a:rPr>
              <a:t>Rm 8:14-15</a:t>
            </a:r>
            <a:endParaRPr lang="en-SG" sz="2400" dirty="0">
              <a:solidFill>
                <a:prstClr val="black">
                  <a:lumMod val="75000"/>
                  <a:lumOff val="25000"/>
                </a:prstClr>
              </a:solidFill>
            </a:endParaRPr>
          </a:p>
          <a:p>
            <a:pPr marL="514350" marR="0" lvl="0" indent="-514350" algn="l" defTabSz="914400" rtl="0" eaLnBrk="1" fontAlgn="auto" latinLnBrk="0" hangingPunct="1">
              <a:lnSpc>
                <a:spcPct val="100000"/>
              </a:lnSpc>
              <a:spcBef>
                <a:spcPct val="20000"/>
              </a:spcBef>
              <a:spcAft>
                <a:spcPts val="0"/>
              </a:spcAft>
              <a:buClr>
                <a:srgbClr val="0F6FC6"/>
              </a:buClr>
              <a:buSzPct val="85000"/>
              <a:buFont typeface="+mj-lt"/>
              <a:buAutoNum type="romanLcPeriod"/>
              <a:tabLst/>
              <a:defRPr/>
            </a:pPr>
            <a:endParaRPr kumimoji="0" lang="en-SG" sz="2400" b="1"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206424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914400" y="930876"/>
            <a:ext cx="10132541" cy="247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4754" y="6554804"/>
            <a:ext cx="7461800" cy="369332"/>
          </a:xfrm>
          <a:prstGeom prst="rect">
            <a:avLst/>
          </a:prstGeom>
          <a:noFill/>
        </p:spPr>
        <p:txBody>
          <a:bodyPr wrap="square" rtlCol="0">
            <a:spAutoFit/>
          </a:bodyPr>
          <a:lstStyle/>
          <a:p>
            <a:pPr lvl="0">
              <a:defRPr/>
            </a:pPr>
            <a:r>
              <a:rPr kumimoji="0" lang="en-AU" sz="1800" b="1" i="0" u="none" strike="noStrike" kern="0" cap="none" spc="0" normalizeH="0" baseline="0" noProof="0" dirty="0">
                <a:ln>
                  <a:noFill/>
                </a:ln>
                <a:solidFill>
                  <a:schemeClr val="bg1"/>
                </a:solidFill>
                <a:effectLst/>
                <a:uLnTx/>
                <a:uFillTx/>
              </a:rPr>
              <a:t>FGB Australia </a:t>
            </a:r>
            <a:r>
              <a:rPr lang="en-AU" b="1" kern="0" dirty="0">
                <a:solidFill>
                  <a:schemeClr val="bg1"/>
                </a:solidFill>
              </a:rPr>
              <a:t>– MDM - copyright FGB Gatekeepers Singapore</a:t>
            </a:r>
            <a:endParaRPr kumimoji="0" lang="en-AU" sz="1800" b="1" i="0" u="none" strike="noStrike" kern="0" cap="none" spc="0" normalizeH="0" baseline="0" noProof="0" dirty="0">
              <a:ln>
                <a:noFill/>
              </a:ln>
              <a:solidFill>
                <a:schemeClr val="bg1"/>
              </a:solidFill>
              <a:effectLst/>
              <a:uLnTx/>
              <a:uFillTx/>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54" y="6521273"/>
            <a:ext cx="10912187" cy="7200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0129" y="1"/>
            <a:ext cx="1127539" cy="955589"/>
          </a:xfrm>
          <a:prstGeom prst="rect">
            <a:avLst/>
          </a:prstGeom>
        </p:spPr>
      </p:pic>
      <p:sp>
        <p:nvSpPr>
          <p:cNvPr id="12" name="Title 5">
            <a:extLst>
              <a:ext uri="{FF2B5EF4-FFF2-40B4-BE49-F238E27FC236}">
                <a16:creationId xmlns:a16="http://schemas.microsoft.com/office/drawing/2014/main" id="{8BE678D0-8F30-4493-809B-0DCECBAB285B}"/>
              </a:ext>
            </a:extLst>
          </p:cNvPr>
          <p:cNvSpPr txBox="1">
            <a:spLocks/>
          </p:cNvSpPr>
          <p:nvPr/>
        </p:nvSpPr>
        <p:spPr>
          <a:xfrm>
            <a:off x="2056370" y="1257300"/>
            <a:ext cx="7848600" cy="1927225"/>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b="1" kern="1200" cap="all" spc="-100" baseline="0">
                <a:solidFill>
                  <a:schemeClr val="accent1">
                    <a:lumMod val="75000"/>
                  </a:schemeClr>
                </a:solidFill>
                <a:latin typeface="Century Gothic"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SG" sz="6000" b="1" i="0" u="none" strike="noStrike" kern="1200" cap="all" spc="-100" normalizeH="0" baseline="0" noProof="0" dirty="0" err="1">
                <a:ln>
                  <a:noFill/>
                </a:ln>
                <a:solidFill>
                  <a:srgbClr val="0F6FC6">
                    <a:lumMod val="75000"/>
                  </a:srgbClr>
                </a:solidFill>
                <a:effectLst/>
                <a:uLnTx/>
                <a:uFillTx/>
                <a:latin typeface="Century Gothic" pitchFamily="34" charset="0"/>
                <a:ea typeface="+mj-ea"/>
                <a:cs typeface="+mj-cs"/>
              </a:rPr>
              <a:t>IMPARTAtion</a:t>
            </a:r>
            <a:endParaRPr kumimoji="0" lang="en-SG" sz="6000" b="1" i="0" u="none" strike="noStrike" kern="1200" cap="all" spc="-100" normalizeH="0" baseline="0" noProof="0" dirty="0">
              <a:ln>
                <a:noFill/>
              </a:ln>
              <a:solidFill>
                <a:srgbClr val="0F6FC6">
                  <a:lumMod val="75000"/>
                </a:srgbClr>
              </a:solidFill>
              <a:effectLst/>
              <a:uLnTx/>
              <a:uFillTx/>
              <a:latin typeface="Century Gothic" pitchFamily="34" charset="0"/>
              <a:ea typeface="+mj-ea"/>
              <a:cs typeface="+mj-cs"/>
            </a:endParaRPr>
          </a:p>
        </p:txBody>
      </p:sp>
      <p:sp>
        <p:nvSpPr>
          <p:cNvPr id="14" name="Subtitle 6">
            <a:extLst>
              <a:ext uri="{FF2B5EF4-FFF2-40B4-BE49-F238E27FC236}">
                <a16:creationId xmlns:a16="http://schemas.microsoft.com/office/drawing/2014/main" id="{0922B35E-1448-4E3A-BB09-D80C3F2A0935}"/>
              </a:ext>
            </a:extLst>
          </p:cNvPr>
          <p:cNvSpPr txBox="1">
            <a:spLocks/>
          </p:cNvSpPr>
          <p:nvPr/>
        </p:nvSpPr>
        <p:spPr>
          <a:xfrm>
            <a:off x="1985342" y="3652157"/>
            <a:ext cx="7990656" cy="17526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3600" b="0" kern="1200">
                <a:solidFill>
                  <a:schemeClr val="tx1">
                    <a:lumMod val="75000"/>
                    <a:lumOff val="25000"/>
                  </a:schemeClr>
                </a:solidFill>
                <a:latin typeface="Century Gothic" pitchFamily="34" charset="0"/>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3200" b="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2800" b="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ct val="20000"/>
              </a:spcBef>
              <a:buClr>
                <a:schemeClr val="accent1"/>
              </a:buClr>
              <a:buFont typeface="Arial" pitchFamily="34" charset="0"/>
              <a:buNone/>
              <a:defRPr sz="2400" b="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2000" b="0" kern="1200" baseline="0">
                <a:solidFill>
                  <a:schemeClr val="tx1">
                    <a:tint val="75000"/>
                  </a:schemeClr>
                </a:solidFill>
                <a:latin typeface="Century Gothic" pitchFamily="34" charset="0"/>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F6FC6"/>
              </a:buClr>
              <a:buSzPct val="85000"/>
              <a:buFont typeface="Arial" pitchFamily="34" charset="0"/>
              <a:buNone/>
              <a:tabLst/>
              <a:defRPr/>
            </a:pPr>
            <a:r>
              <a:rPr kumimoji="0" lang="en-SG" sz="4400" b="1"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rPr>
              <a:t>What Is The Spirit Saying?</a:t>
            </a:r>
            <a:endParaRPr kumimoji="0" lang="en-SG" sz="4400" b="0" i="0" u="none" strike="noStrike" kern="1200" cap="none" spc="0" normalizeH="0" baseline="0" noProof="0" dirty="0">
              <a:ln>
                <a:noFill/>
              </a:ln>
              <a:solidFill>
                <a:sysClr val="windowText" lastClr="000000">
                  <a:lumMod val="75000"/>
                  <a:lumOff val="25000"/>
                </a:sysClr>
              </a:solidFill>
              <a:effectLst/>
              <a:uLnTx/>
              <a:uFillTx/>
              <a:latin typeface="Century Gothic" pitchFamily="34" charset="0"/>
              <a:ea typeface="+mn-ea"/>
              <a:cs typeface="+mn-cs"/>
            </a:endParaRPr>
          </a:p>
        </p:txBody>
      </p:sp>
      <p:cxnSp>
        <p:nvCxnSpPr>
          <p:cNvPr id="3" name="Straight Connector 2">
            <a:extLst>
              <a:ext uri="{FF2B5EF4-FFF2-40B4-BE49-F238E27FC236}">
                <a16:creationId xmlns:a16="http://schemas.microsoft.com/office/drawing/2014/main" id="{FD0E95D3-837C-4395-A924-044BC651A8F7}"/>
              </a:ext>
            </a:extLst>
          </p:cNvPr>
          <p:cNvCxnSpPr/>
          <p:nvPr/>
        </p:nvCxnSpPr>
        <p:spPr>
          <a:xfrm>
            <a:off x="1699212" y="3393412"/>
            <a:ext cx="8562915" cy="0"/>
          </a:xfrm>
          <a:prstGeom prst="line">
            <a:avLst/>
          </a:prstGeom>
          <a:ln w="7620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714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717</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1_Office Theme</vt:lpstr>
      <vt:lpstr>Full Gospel Business Australia FGBA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Perry</dc:creator>
  <cp:lastModifiedBy>George Perry</cp:lastModifiedBy>
  <cp:revision>36</cp:revision>
  <cp:lastPrinted>2016-04-23T05:03:22Z</cp:lastPrinted>
  <dcterms:created xsi:type="dcterms:W3CDTF">2016-04-17T06:01:44Z</dcterms:created>
  <dcterms:modified xsi:type="dcterms:W3CDTF">2017-07-08T05:15:12Z</dcterms:modified>
</cp:coreProperties>
</file>